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9" r:id="rId4"/>
    <p:sldId id="260" r:id="rId5"/>
    <p:sldId id="261" r:id="rId6"/>
    <p:sldId id="262" r:id="rId7"/>
    <p:sldId id="276" r:id="rId8"/>
    <p:sldId id="263" r:id="rId9"/>
    <p:sldId id="264" r:id="rId10"/>
    <p:sldId id="274" r:id="rId11"/>
    <p:sldId id="277" r:id="rId12"/>
    <p:sldId id="265" r:id="rId13"/>
    <p:sldId id="278" r:id="rId14"/>
    <p:sldId id="266" r:id="rId15"/>
    <p:sldId id="267" r:id="rId16"/>
    <p:sldId id="268" r:id="rId17"/>
    <p:sldId id="269" r:id="rId18"/>
    <p:sldId id="270" r:id="rId19"/>
    <p:sldId id="271" r:id="rId20"/>
    <p:sldId id="272" r:id="rId21"/>
    <p:sldId id="273" r:id="rId22"/>
    <p:sldId id="275" r:id="rId23"/>
    <p:sldId id="25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79A1B-2554-1D48-BB87-99ABA38C8C8A}" v="26" dt="2023-06-15T03:31:12.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6327"/>
  </p:normalViewPr>
  <p:slideViewPr>
    <p:cSldViewPr snapToGrid="0">
      <p:cViewPr varScale="1">
        <p:scale>
          <a:sx n="128" d="100"/>
          <a:sy n="128"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uzorgnia" userId="be1fdb80-7fc4-4c45-abdc-8d2d9e96c152" providerId="ADAL" clId="{5F38C711-F103-634B-A22B-16FD81E021DA}"/>
    <pc:docChg chg="custSel modSld">
      <pc:chgData name="David Buzorgnia" userId="be1fdb80-7fc4-4c45-abdc-8d2d9e96c152" providerId="ADAL" clId="{5F38C711-F103-634B-A22B-16FD81E021DA}" dt="2023-06-15T15:19:00.990" v="9" actId="20577"/>
      <pc:docMkLst>
        <pc:docMk/>
      </pc:docMkLst>
      <pc:sldChg chg="modSp mod">
        <pc:chgData name="David Buzorgnia" userId="be1fdb80-7fc4-4c45-abdc-8d2d9e96c152" providerId="ADAL" clId="{5F38C711-F103-634B-A22B-16FD81E021DA}" dt="2023-06-15T15:09:59.400" v="2" actId="20577"/>
        <pc:sldMkLst>
          <pc:docMk/>
          <pc:sldMk cId="3624682340" sldId="260"/>
        </pc:sldMkLst>
        <pc:spChg chg="mod">
          <ac:chgData name="David Buzorgnia" userId="be1fdb80-7fc4-4c45-abdc-8d2d9e96c152" providerId="ADAL" clId="{5F38C711-F103-634B-A22B-16FD81E021DA}" dt="2023-06-15T15:09:59.400" v="2" actId="20577"/>
          <ac:spMkLst>
            <pc:docMk/>
            <pc:sldMk cId="3624682340" sldId="260"/>
            <ac:spMk id="2" creationId="{E6863D74-92A0-CAA9-FBEA-16628514FE56}"/>
          </ac:spMkLst>
        </pc:spChg>
      </pc:sldChg>
      <pc:sldChg chg="modSp mod">
        <pc:chgData name="David Buzorgnia" userId="be1fdb80-7fc4-4c45-abdc-8d2d9e96c152" providerId="ADAL" clId="{5F38C711-F103-634B-A22B-16FD81E021DA}" dt="2023-06-15T15:17:11.696" v="8" actId="20577"/>
        <pc:sldMkLst>
          <pc:docMk/>
          <pc:sldMk cId="2554979902" sldId="262"/>
        </pc:sldMkLst>
        <pc:spChg chg="mod">
          <ac:chgData name="David Buzorgnia" userId="be1fdb80-7fc4-4c45-abdc-8d2d9e96c152" providerId="ADAL" clId="{5F38C711-F103-634B-A22B-16FD81E021DA}" dt="2023-06-15T15:17:11.696" v="8" actId="20577"/>
          <ac:spMkLst>
            <pc:docMk/>
            <pc:sldMk cId="2554979902" sldId="262"/>
            <ac:spMk id="3" creationId="{7A157703-9892-7328-B801-C5B65F2CF24C}"/>
          </ac:spMkLst>
        </pc:spChg>
      </pc:sldChg>
      <pc:sldChg chg="modSp mod">
        <pc:chgData name="David Buzorgnia" userId="be1fdb80-7fc4-4c45-abdc-8d2d9e96c152" providerId="ADAL" clId="{5F38C711-F103-634B-A22B-16FD81E021DA}" dt="2023-06-15T15:19:00.990" v="9" actId="20577"/>
        <pc:sldMkLst>
          <pc:docMk/>
          <pc:sldMk cId="528345698" sldId="277"/>
        </pc:sldMkLst>
        <pc:spChg chg="mod">
          <ac:chgData name="David Buzorgnia" userId="be1fdb80-7fc4-4c45-abdc-8d2d9e96c152" providerId="ADAL" clId="{5F38C711-F103-634B-A22B-16FD81E021DA}" dt="2023-06-15T15:19:00.990" v="9" actId="20577"/>
          <ac:spMkLst>
            <pc:docMk/>
            <pc:sldMk cId="528345698" sldId="277"/>
            <ac:spMk id="3" creationId="{23ED0830-5813-995F-322F-55C64BD6AB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944884-A9FB-4ED8-656B-BF4A8C19E2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83760C-3F69-44E6-A493-EAE156BDE7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F48E8-C2F3-7F42-A67D-93D2066A9945}" type="datetimeFigureOut">
              <a:rPr lang="en-US" smtClean="0"/>
              <a:t>6/15/23</a:t>
            </a:fld>
            <a:endParaRPr lang="en-US"/>
          </a:p>
        </p:txBody>
      </p:sp>
      <p:sp>
        <p:nvSpPr>
          <p:cNvPr id="4" name="Footer Placeholder 3">
            <a:extLst>
              <a:ext uri="{FF2B5EF4-FFF2-40B4-BE49-F238E27FC236}">
                <a16:creationId xmlns:a16="http://schemas.microsoft.com/office/drawing/2014/main" id="{E4D83DDC-4F53-A0B0-2C92-0185943F70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Thrita Technologies Inc. </a:t>
            </a:r>
          </a:p>
        </p:txBody>
      </p:sp>
      <p:sp>
        <p:nvSpPr>
          <p:cNvPr id="5" name="Slide Number Placeholder 4">
            <a:extLst>
              <a:ext uri="{FF2B5EF4-FFF2-40B4-BE49-F238E27FC236}">
                <a16:creationId xmlns:a16="http://schemas.microsoft.com/office/drawing/2014/main" id="{36D208C2-C9D3-E5A4-922F-D18156BA4A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F72B51-C9D7-E94F-9BFA-098CCFBE0BD4}" type="slidenum">
              <a:rPr lang="en-US" smtClean="0"/>
              <a:t>‹#›</a:t>
            </a:fld>
            <a:endParaRPr lang="en-US"/>
          </a:p>
        </p:txBody>
      </p:sp>
    </p:spTree>
    <p:extLst>
      <p:ext uri="{BB962C8B-B14F-4D97-AF65-F5344CB8AC3E}">
        <p14:creationId xmlns:p14="http://schemas.microsoft.com/office/powerpoint/2010/main" val="24732406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A1EDA-AC2A-B54F-AA4F-C940181BFDB8}"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Thrita Technologies Inc.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A0B8B-D01C-7E41-A140-3E5BE3663557}" type="slidenum">
              <a:rPr lang="en-US" smtClean="0"/>
              <a:t>‹#›</a:t>
            </a:fld>
            <a:endParaRPr lang="en-US"/>
          </a:p>
        </p:txBody>
      </p:sp>
    </p:spTree>
    <p:extLst>
      <p:ext uri="{BB962C8B-B14F-4D97-AF65-F5344CB8AC3E}">
        <p14:creationId xmlns:p14="http://schemas.microsoft.com/office/powerpoint/2010/main" val="16139468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B7C3-2555-F31C-877F-2B4FC82BC2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77FD6-ED42-E4C2-E39F-8C7BDCA39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9DF36B-9EBA-5F37-5DA6-B99485BECD95}"/>
              </a:ext>
            </a:extLst>
          </p:cNvPr>
          <p:cNvSpPr>
            <a:spLocks noGrp="1"/>
          </p:cNvSpPr>
          <p:nvPr>
            <p:ph type="dt" sz="half" idx="10"/>
          </p:nvPr>
        </p:nvSpPr>
        <p:spPr/>
        <p:txBody>
          <a:bodyPr/>
          <a:lstStyle/>
          <a:p>
            <a:fld id="{618FB1B0-F854-634F-B7A9-E7D6FC90BF30}" type="datetime1">
              <a:rPr lang="en-CA" smtClean="0"/>
              <a:t>2023-06-15</a:t>
            </a:fld>
            <a:endParaRPr lang="en-US"/>
          </a:p>
        </p:txBody>
      </p:sp>
      <p:sp>
        <p:nvSpPr>
          <p:cNvPr id="5" name="Footer Placeholder 4">
            <a:extLst>
              <a:ext uri="{FF2B5EF4-FFF2-40B4-BE49-F238E27FC236}">
                <a16:creationId xmlns:a16="http://schemas.microsoft.com/office/drawing/2014/main" id="{55EBD06F-911D-B101-EDE9-CA905746E650}"/>
              </a:ext>
            </a:extLst>
          </p:cNvPr>
          <p:cNvSpPr>
            <a:spLocks noGrp="1"/>
          </p:cNvSpPr>
          <p:nvPr>
            <p:ph type="ftr" sz="quarter" idx="11"/>
          </p:nvPr>
        </p:nvSpPr>
        <p:spPr/>
        <p:txBody>
          <a:bodyPr/>
          <a:lstStyle/>
          <a:p>
            <a:r>
              <a:rPr lang="en-US"/>
              <a:t>Thrita Technologies Inc. </a:t>
            </a:r>
          </a:p>
        </p:txBody>
      </p:sp>
      <p:sp>
        <p:nvSpPr>
          <p:cNvPr id="6" name="Slide Number Placeholder 5">
            <a:extLst>
              <a:ext uri="{FF2B5EF4-FFF2-40B4-BE49-F238E27FC236}">
                <a16:creationId xmlns:a16="http://schemas.microsoft.com/office/drawing/2014/main" id="{866039AF-8A84-F439-32D7-C79BCFA8ED74}"/>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245738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A87B-A6E0-0FED-903D-79F2C21F98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2AB36-AAF1-9508-E5DC-648AE5DFE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225CB-0348-22FA-00E8-E044689F3881}"/>
              </a:ext>
            </a:extLst>
          </p:cNvPr>
          <p:cNvSpPr>
            <a:spLocks noGrp="1"/>
          </p:cNvSpPr>
          <p:nvPr>
            <p:ph type="dt" sz="half" idx="10"/>
          </p:nvPr>
        </p:nvSpPr>
        <p:spPr/>
        <p:txBody>
          <a:bodyPr/>
          <a:lstStyle/>
          <a:p>
            <a:fld id="{C5482CFA-0CF8-1046-A13D-FC445A66667C}" type="datetime1">
              <a:rPr lang="en-CA" smtClean="0"/>
              <a:t>2023-06-15</a:t>
            </a:fld>
            <a:endParaRPr lang="en-US"/>
          </a:p>
        </p:txBody>
      </p:sp>
      <p:sp>
        <p:nvSpPr>
          <p:cNvPr id="5" name="Footer Placeholder 4">
            <a:extLst>
              <a:ext uri="{FF2B5EF4-FFF2-40B4-BE49-F238E27FC236}">
                <a16:creationId xmlns:a16="http://schemas.microsoft.com/office/drawing/2014/main" id="{D5A128D7-8512-6227-04D8-8476F3061ECA}"/>
              </a:ext>
            </a:extLst>
          </p:cNvPr>
          <p:cNvSpPr>
            <a:spLocks noGrp="1"/>
          </p:cNvSpPr>
          <p:nvPr>
            <p:ph type="ftr" sz="quarter" idx="11"/>
          </p:nvPr>
        </p:nvSpPr>
        <p:spPr/>
        <p:txBody>
          <a:bodyPr/>
          <a:lstStyle/>
          <a:p>
            <a:r>
              <a:rPr lang="en-US"/>
              <a:t>Thrita Technologies Inc. </a:t>
            </a:r>
          </a:p>
        </p:txBody>
      </p:sp>
      <p:sp>
        <p:nvSpPr>
          <p:cNvPr id="6" name="Slide Number Placeholder 5">
            <a:extLst>
              <a:ext uri="{FF2B5EF4-FFF2-40B4-BE49-F238E27FC236}">
                <a16:creationId xmlns:a16="http://schemas.microsoft.com/office/drawing/2014/main" id="{FC9EE395-158C-0BDE-6618-5BF5F33B5497}"/>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81573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81955-F6D5-5A69-3AF2-FF0EC45ACA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A35E5-FA24-BA55-34A6-E13223AA53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74100-5BF7-6904-ED3B-0235C681FE43}"/>
              </a:ext>
            </a:extLst>
          </p:cNvPr>
          <p:cNvSpPr>
            <a:spLocks noGrp="1"/>
          </p:cNvSpPr>
          <p:nvPr>
            <p:ph type="dt" sz="half" idx="10"/>
          </p:nvPr>
        </p:nvSpPr>
        <p:spPr/>
        <p:txBody>
          <a:bodyPr/>
          <a:lstStyle/>
          <a:p>
            <a:fld id="{DDFB55E6-93A4-FE4B-B08E-D464A0855B42}" type="datetime1">
              <a:rPr lang="en-CA" smtClean="0"/>
              <a:t>2023-06-15</a:t>
            </a:fld>
            <a:endParaRPr lang="en-US"/>
          </a:p>
        </p:txBody>
      </p:sp>
      <p:sp>
        <p:nvSpPr>
          <p:cNvPr id="5" name="Footer Placeholder 4">
            <a:extLst>
              <a:ext uri="{FF2B5EF4-FFF2-40B4-BE49-F238E27FC236}">
                <a16:creationId xmlns:a16="http://schemas.microsoft.com/office/drawing/2014/main" id="{C836A2E9-584A-D675-CCB8-18BA52E5D9BC}"/>
              </a:ext>
            </a:extLst>
          </p:cNvPr>
          <p:cNvSpPr>
            <a:spLocks noGrp="1"/>
          </p:cNvSpPr>
          <p:nvPr>
            <p:ph type="ftr" sz="quarter" idx="11"/>
          </p:nvPr>
        </p:nvSpPr>
        <p:spPr/>
        <p:txBody>
          <a:bodyPr/>
          <a:lstStyle/>
          <a:p>
            <a:r>
              <a:rPr lang="en-US"/>
              <a:t>Thrita Technologies Inc. </a:t>
            </a:r>
          </a:p>
        </p:txBody>
      </p:sp>
      <p:sp>
        <p:nvSpPr>
          <p:cNvPr id="6" name="Slide Number Placeholder 5">
            <a:extLst>
              <a:ext uri="{FF2B5EF4-FFF2-40B4-BE49-F238E27FC236}">
                <a16:creationId xmlns:a16="http://schemas.microsoft.com/office/drawing/2014/main" id="{EBB1F005-0718-1FD9-3D74-99D378CAB3C4}"/>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379100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7A3A-A638-5B17-82C7-139E13CEE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0C076-B4C7-61A2-2A22-BC4B47AC9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7A50F-9244-ED2A-9359-2E6167222933}"/>
              </a:ext>
            </a:extLst>
          </p:cNvPr>
          <p:cNvSpPr>
            <a:spLocks noGrp="1"/>
          </p:cNvSpPr>
          <p:nvPr>
            <p:ph type="dt" sz="half" idx="10"/>
          </p:nvPr>
        </p:nvSpPr>
        <p:spPr/>
        <p:txBody>
          <a:bodyPr/>
          <a:lstStyle/>
          <a:p>
            <a:fld id="{C49CD616-1F44-0A44-BDBB-431404C94BCC}" type="datetime1">
              <a:rPr lang="en-CA" smtClean="0"/>
              <a:t>2023-06-15</a:t>
            </a:fld>
            <a:endParaRPr lang="en-US"/>
          </a:p>
        </p:txBody>
      </p:sp>
      <p:sp>
        <p:nvSpPr>
          <p:cNvPr id="5" name="Footer Placeholder 4">
            <a:extLst>
              <a:ext uri="{FF2B5EF4-FFF2-40B4-BE49-F238E27FC236}">
                <a16:creationId xmlns:a16="http://schemas.microsoft.com/office/drawing/2014/main" id="{71B695C1-76B5-E87A-865A-B8FBBA33316F}"/>
              </a:ext>
            </a:extLst>
          </p:cNvPr>
          <p:cNvSpPr>
            <a:spLocks noGrp="1"/>
          </p:cNvSpPr>
          <p:nvPr>
            <p:ph type="ftr" sz="quarter" idx="11"/>
          </p:nvPr>
        </p:nvSpPr>
        <p:spPr/>
        <p:txBody>
          <a:bodyPr/>
          <a:lstStyle/>
          <a:p>
            <a:r>
              <a:rPr lang="en-US"/>
              <a:t>Thrita Technologies Inc. </a:t>
            </a:r>
          </a:p>
        </p:txBody>
      </p:sp>
      <p:sp>
        <p:nvSpPr>
          <p:cNvPr id="6" name="Slide Number Placeholder 5">
            <a:extLst>
              <a:ext uri="{FF2B5EF4-FFF2-40B4-BE49-F238E27FC236}">
                <a16:creationId xmlns:a16="http://schemas.microsoft.com/office/drawing/2014/main" id="{D0D0AC97-133A-7B70-6A4F-F2CEF60FF5D6}"/>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9735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4170-2A7B-D988-B768-3CEEBAACC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2C1A22-0B4C-4836-2D06-8E98801BC3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92E5FC-E56D-CB65-52C0-A782B155F402}"/>
              </a:ext>
            </a:extLst>
          </p:cNvPr>
          <p:cNvSpPr>
            <a:spLocks noGrp="1"/>
          </p:cNvSpPr>
          <p:nvPr>
            <p:ph type="dt" sz="half" idx="10"/>
          </p:nvPr>
        </p:nvSpPr>
        <p:spPr/>
        <p:txBody>
          <a:bodyPr/>
          <a:lstStyle/>
          <a:p>
            <a:fld id="{8DB1DE23-9803-7E44-9A0E-FCFC26582F63}" type="datetime1">
              <a:rPr lang="en-CA" smtClean="0"/>
              <a:t>2023-06-15</a:t>
            </a:fld>
            <a:endParaRPr lang="en-US"/>
          </a:p>
        </p:txBody>
      </p:sp>
      <p:sp>
        <p:nvSpPr>
          <p:cNvPr id="5" name="Footer Placeholder 4">
            <a:extLst>
              <a:ext uri="{FF2B5EF4-FFF2-40B4-BE49-F238E27FC236}">
                <a16:creationId xmlns:a16="http://schemas.microsoft.com/office/drawing/2014/main" id="{C9CD42C3-B173-4C4B-2AA6-853DA86C8702}"/>
              </a:ext>
            </a:extLst>
          </p:cNvPr>
          <p:cNvSpPr>
            <a:spLocks noGrp="1"/>
          </p:cNvSpPr>
          <p:nvPr>
            <p:ph type="ftr" sz="quarter" idx="11"/>
          </p:nvPr>
        </p:nvSpPr>
        <p:spPr/>
        <p:txBody>
          <a:bodyPr/>
          <a:lstStyle/>
          <a:p>
            <a:r>
              <a:rPr lang="en-US"/>
              <a:t>Thrita Technologies Inc. </a:t>
            </a:r>
          </a:p>
        </p:txBody>
      </p:sp>
      <p:sp>
        <p:nvSpPr>
          <p:cNvPr id="6" name="Slide Number Placeholder 5">
            <a:extLst>
              <a:ext uri="{FF2B5EF4-FFF2-40B4-BE49-F238E27FC236}">
                <a16:creationId xmlns:a16="http://schemas.microsoft.com/office/drawing/2014/main" id="{F0CED46E-0F9A-134F-E513-A6E86D46D27C}"/>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38940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65E8-63E0-FDF6-3444-0BC502CB2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6FF3DA-6832-5B9C-F4FB-9C457A76F2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BC4555-DE6A-84BF-A675-AACD19E203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1AB96-E459-52D6-609B-8102955B841C}"/>
              </a:ext>
            </a:extLst>
          </p:cNvPr>
          <p:cNvSpPr>
            <a:spLocks noGrp="1"/>
          </p:cNvSpPr>
          <p:nvPr>
            <p:ph type="dt" sz="half" idx="10"/>
          </p:nvPr>
        </p:nvSpPr>
        <p:spPr/>
        <p:txBody>
          <a:bodyPr/>
          <a:lstStyle/>
          <a:p>
            <a:fld id="{DFAEBDAB-797F-7C42-AF12-9DAEA87CEFDB}" type="datetime1">
              <a:rPr lang="en-CA" smtClean="0"/>
              <a:t>2023-06-15</a:t>
            </a:fld>
            <a:endParaRPr lang="en-US"/>
          </a:p>
        </p:txBody>
      </p:sp>
      <p:sp>
        <p:nvSpPr>
          <p:cNvPr id="6" name="Footer Placeholder 5">
            <a:extLst>
              <a:ext uri="{FF2B5EF4-FFF2-40B4-BE49-F238E27FC236}">
                <a16:creationId xmlns:a16="http://schemas.microsoft.com/office/drawing/2014/main" id="{A7C2BD11-A449-90DC-46C9-F8ECE5F940BA}"/>
              </a:ext>
            </a:extLst>
          </p:cNvPr>
          <p:cNvSpPr>
            <a:spLocks noGrp="1"/>
          </p:cNvSpPr>
          <p:nvPr>
            <p:ph type="ftr" sz="quarter" idx="11"/>
          </p:nvPr>
        </p:nvSpPr>
        <p:spPr/>
        <p:txBody>
          <a:bodyPr/>
          <a:lstStyle/>
          <a:p>
            <a:r>
              <a:rPr lang="en-US"/>
              <a:t>Thrita Technologies Inc. </a:t>
            </a:r>
          </a:p>
        </p:txBody>
      </p:sp>
      <p:sp>
        <p:nvSpPr>
          <p:cNvPr id="7" name="Slide Number Placeholder 6">
            <a:extLst>
              <a:ext uri="{FF2B5EF4-FFF2-40B4-BE49-F238E27FC236}">
                <a16:creationId xmlns:a16="http://schemas.microsoft.com/office/drawing/2014/main" id="{E4268816-048E-F0CC-9F57-1FD43FD36479}"/>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326142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9F28-A16E-7B6E-B9F7-66ABC0AD33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C8271-C226-0B2E-6861-772A8B9B8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57E87-E4D7-6B50-4071-7C09A3E67E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0A70B-593A-9F39-448E-7B0645AED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A0733-5645-1A2D-030D-12913AC0E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907F94-0EAB-F708-79DC-03AC1E562157}"/>
              </a:ext>
            </a:extLst>
          </p:cNvPr>
          <p:cNvSpPr>
            <a:spLocks noGrp="1"/>
          </p:cNvSpPr>
          <p:nvPr>
            <p:ph type="dt" sz="half" idx="10"/>
          </p:nvPr>
        </p:nvSpPr>
        <p:spPr/>
        <p:txBody>
          <a:bodyPr/>
          <a:lstStyle/>
          <a:p>
            <a:fld id="{2B0E2B66-308C-F940-A661-9D50B54BCF73}" type="datetime1">
              <a:rPr lang="en-CA" smtClean="0"/>
              <a:t>2023-06-15</a:t>
            </a:fld>
            <a:endParaRPr lang="en-US"/>
          </a:p>
        </p:txBody>
      </p:sp>
      <p:sp>
        <p:nvSpPr>
          <p:cNvPr id="8" name="Footer Placeholder 7">
            <a:extLst>
              <a:ext uri="{FF2B5EF4-FFF2-40B4-BE49-F238E27FC236}">
                <a16:creationId xmlns:a16="http://schemas.microsoft.com/office/drawing/2014/main" id="{CB868AC0-0843-3F3F-41F0-326A3C17576E}"/>
              </a:ext>
            </a:extLst>
          </p:cNvPr>
          <p:cNvSpPr>
            <a:spLocks noGrp="1"/>
          </p:cNvSpPr>
          <p:nvPr>
            <p:ph type="ftr" sz="quarter" idx="11"/>
          </p:nvPr>
        </p:nvSpPr>
        <p:spPr/>
        <p:txBody>
          <a:bodyPr/>
          <a:lstStyle/>
          <a:p>
            <a:r>
              <a:rPr lang="en-US"/>
              <a:t>Thrita Technologies Inc. </a:t>
            </a:r>
          </a:p>
        </p:txBody>
      </p:sp>
      <p:sp>
        <p:nvSpPr>
          <p:cNvPr id="9" name="Slide Number Placeholder 8">
            <a:extLst>
              <a:ext uri="{FF2B5EF4-FFF2-40B4-BE49-F238E27FC236}">
                <a16:creationId xmlns:a16="http://schemas.microsoft.com/office/drawing/2014/main" id="{61B22467-267C-9326-4791-8A71A54431B0}"/>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150561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EDD0-BDD1-B0BC-B7FC-9C71F9C06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C19C6-0F60-96B0-1BA2-C3D0597C6244}"/>
              </a:ext>
            </a:extLst>
          </p:cNvPr>
          <p:cNvSpPr>
            <a:spLocks noGrp="1"/>
          </p:cNvSpPr>
          <p:nvPr>
            <p:ph type="dt" sz="half" idx="10"/>
          </p:nvPr>
        </p:nvSpPr>
        <p:spPr/>
        <p:txBody>
          <a:bodyPr/>
          <a:lstStyle/>
          <a:p>
            <a:fld id="{657B34EA-6D4F-DA4A-ABA9-8179E4E60756}" type="datetime1">
              <a:rPr lang="en-CA" smtClean="0"/>
              <a:t>2023-06-15</a:t>
            </a:fld>
            <a:endParaRPr lang="en-US"/>
          </a:p>
        </p:txBody>
      </p:sp>
      <p:sp>
        <p:nvSpPr>
          <p:cNvPr id="4" name="Footer Placeholder 3">
            <a:extLst>
              <a:ext uri="{FF2B5EF4-FFF2-40B4-BE49-F238E27FC236}">
                <a16:creationId xmlns:a16="http://schemas.microsoft.com/office/drawing/2014/main" id="{2BD5F31A-8E78-C4FD-4105-443D56FAC716}"/>
              </a:ext>
            </a:extLst>
          </p:cNvPr>
          <p:cNvSpPr>
            <a:spLocks noGrp="1"/>
          </p:cNvSpPr>
          <p:nvPr>
            <p:ph type="ftr" sz="quarter" idx="11"/>
          </p:nvPr>
        </p:nvSpPr>
        <p:spPr/>
        <p:txBody>
          <a:bodyPr/>
          <a:lstStyle/>
          <a:p>
            <a:r>
              <a:rPr lang="en-US"/>
              <a:t>Thrita Technologies Inc. </a:t>
            </a:r>
          </a:p>
        </p:txBody>
      </p:sp>
      <p:sp>
        <p:nvSpPr>
          <p:cNvPr id="5" name="Slide Number Placeholder 4">
            <a:extLst>
              <a:ext uri="{FF2B5EF4-FFF2-40B4-BE49-F238E27FC236}">
                <a16:creationId xmlns:a16="http://schemas.microsoft.com/office/drawing/2014/main" id="{3F12D973-E79F-F3A1-55B1-9316426B9DBD}"/>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380649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F4A8D-C90B-67F9-4A86-8FB39C39C19F}"/>
              </a:ext>
            </a:extLst>
          </p:cNvPr>
          <p:cNvSpPr>
            <a:spLocks noGrp="1"/>
          </p:cNvSpPr>
          <p:nvPr>
            <p:ph type="dt" sz="half" idx="10"/>
          </p:nvPr>
        </p:nvSpPr>
        <p:spPr/>
        <p:txBody>
          <a:bodyPr/>
          <a:lstStyle/>
          <a:p>
            <a:fld id="{DC7A1022-F0CD-9042-A9AB-50E9EDBCC6D1}" type="datetime1">
              <a:rPr lang="en-CA" smtClean="0"/>
              <a:t>2023-06-15</a:t>
            </a:fld>
            <a:endParaRPr lang="en-US"/>
          </a:p>
        </p:txBody>
      </p:sp>
      <p:sp>
        <p:nvSpPr>
          <p:cNvPr id="3" name="Footer Placeholder 2">
            <a:extLst>
              <a:ext uri="{FF2B5EF4-FFF2-40B4-BE49-F238E27FC236}">
                <a16:creationId xmlns:a16="http://schemas.microsoft.com/office/drawing/2014/main" id="{DB77CFFC-DE50-B93A-9612-E9371BD3B25A}"/>
              </a:ext>
            </a:extLst>
          </p:cNvPr>
          <p:cNvSpPr>
            <a:spLocks noGrp="1"/>
          </p:cNvSpPr>
          <p:nvPr>
            <p:ph type="ftr" sz="quarter" idx="11"/>
          </p:nvPr>
        </p:nvSpPr>
        <p:spPr/>
        <p:txBody>
          <a:bodyPr/>
          <a:lstStyle/>
          <a:p>
            <a:r>
              <a:rPr lang="en-US"/>
              <a:t>Thrita Technologies Inc. </a:t>
            </a:r>
          </a:p>
        </p:txBody>
      </p:sp>
      <p:sp>
        <p:nvSpPr>
          <p:cNvPr id="4" name="Slide Number Placeholder 3">
            <a:extLst>
              <a:ext uri="{FF2B5EF4-FFF2-40B4-BE49-F238E27FC236}">
                <a16:creationId xmlns:a16="http://schemas.microsoft.com/office/drawing/2014/main" id="{AC75ED62-5F20-3CC7-52E3-D5FF6780381D}"/>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348846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4094-4177-9011-FA72-03297DF1D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259F6-4852-85EE-9398-970813355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37681-FEFF-8B9E-6DB6-8A7DB56E7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894DA-751F-230D-67B3-9D0BCA3866AA}"/>
              </a:ext>
            </a:extLst>
          </p:cNvPr>
          <p:cNvSpPr>
            <a:spLocks noGrp="1"/>
          </p:cNvSpPr>
          <p:nvPr>
            <p:ph type="dt" sz="half" idx="10"/>
          </p:nvPr>
        </p:nvSpPr>
        <p:spPr/>
        <p:txBody>
          <a:bodyPr/>
          <a:lstStyle/>
          <a:p>
            <a:fld id="{A9BED08C-09B9-2D43-B9AB-14CEEE390042}" type="datetime1">
              <a:rPr lang="en-CA" smtClean="0"/>
              <a:t>2023-06-15</a:t>
            </a:fld>
            <a:endParaRPr lang="en-US"/>
          </a:p>
        </p:txBody>
      </p:sp>
      <p:sp>
        <p:nvSpPr>
          <p:cNvPr id="6" name="Footer Placeholder 5">
            <a:extLst>
              <a:ext uri="{FF2B5EF4-FFF2-40B4-BE49-F238E27FC236}">
                <a16:creationId xmlns:a16="http://schemas.microsoft.com/office/drawing/2014/main" id="{F6BF093E-BDF9-14B6-3E44-0E288522F79C}"/>
              </a:ext>
            </a:extLst>
          </p:cNvPr>
          <p:cNvSpPr>
            <a:spLocks noGrp="1"/>
          </p:cNvSpPr>
          <p:nvPr>
            <p:ph type="ftr" sz="quarter" idx="11"/>
          </p:nvPr>
        </p:nvSpPr>
        <p:spPr/>
        <p:txBody>
          <a:bodyPr/>
          <a:lstStyle/>
          <a:p>
            <a:r>
              <a:rPr lang="en-US"/>
              <a:t>Thrita Technologies Inc. </a:t>
            </a:r>
          </a:p>
        </p:txBody>
      </p:sp>
      <p:sp>
        <p:nvSpPr>
          <p:cNvPr id="7" name="Slide Number Placeholder 6">
            <a:extLst>
              <a:ext uri="{FF2B5EF4-FFF2-40B4-BE49-F238E27FC236}">
                <a16:creationId xmlns:a16="http://schemas.microsoft.com/office/drawing/2014/main" id="{2CBA189A-25CE-9D83-F3B0-EC09998BB55A}"/>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40604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86C9-B85F-F47B-5192-09E5E2735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13BDB-2F45-3ABB-836A-E59FAC03C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AE34C0-17BF-C6E5-2D9A-31CDC035C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1847B-D7F3-4188-C094-E1C3A7DE2810}"/>
              </a:ext>
            </a:extLst>
          </p:cNvPr>
          <p:cNvSpPr>
            <a:spLocks noGrp="1"/>
          </p:cNvSpPr>
          <p:nvPr>
            <p:ph type="dt" sz="half" idx="10"/>
          </p:nvPr>
        </p:nvSpPr>
        <p:spPr/>
        <p:txBody>
          <a:bodyPr/>
          <a:lstStyle/>
          <a:p>
            <a:fld id="{75751C18-9790-944B-8ED3-876C750FEA9F}" type="datetime1">
              <a:rPr lang="en-CA" smtClean="0"/>
              <a:t>2023-06-15</a:t>
            </a:fld>
            <a:endParaRPr lang="en-US"/>
          </a:p>
        </p:txBody>
      </p:sp>
      <p:sp>
        <p:nvSpPr>
          <p:cNvPr id="6" name="Footer Placeholder 5">
            <a:extLst>
              <a:ext uri="{FF2B5EF4-FFF2-40B4-BE49-F238E27FC236}">
                <a16:creationId xmlns:a16="http://schemas.microsoft.com/office/drawing/2014/main" id="{8E757A97-8ED8-76F5-D7BB-965F3C6CF03A}"/>
              </a:ext>
            </a:extLst>
          </p:cNvPr>
          <p:cNvSpPr>
            <a:spLocks noGrp="1"/>
          </p:cNvSpPr>
          <p:nvPr>
            <p:ph type="ftr" sz="quarter" idx="11"/>
          </p:nvPr>
        </p:nvSpPr>
        <p:spPr/>
        <p:txBody>
          <a:bodyPr/>
          <a:lstStyle/>
          <a:p>
            <a:r>
              <a:rPr lang="en-US"/>
              <a:t>Thrita Technologies Inc. </a:t>
            </a:r>
          </a:p>
        </p:txBody>
      </p:sp>
      <p:sp>
        <p:nvSpPr>
          <p:cNvPr id="7" name="Slide Number Placeholder 6">
            <a:extLst>
              <a:ext uri="{FF2B5EF4-FFF2-40B4-BE49-F238E27FC236}">
                <a16:creationId xmlns:a16="http://schemas.microsoft.com/office/drawing/2014/main" id="{92F1A269-72B9-7BEC-59A2-D60B7978E02B}"/>
              </a:ext>
            </a:extLst>
          </p:cNvPr>
          <p:cNvSpPr>
            <a:spLocks noGrp="1"/>
          </p:cNvSpPr>
          <p:nvPr>
            <p:ph type="sldNum" sz="quarter" idx="12"/>
          </p:nvPr>
        </p:nvSpPr>
        <p:spPr/>
        <p:txBody>
          <a:bodyPr/>
          <a:lstStyle/>
          <a:p>
            <a:fld id="{3F7A90C5-F88B-4548-98AD-07475BBB6793}" type="slidenum">
              <a:rPr lang="en-US" smtClean="0"/>
              <a:t>‹#›</a:t>
            </a:fld>
            <a:endParaRPr lang="en-US"/>
          </a:p>
        </p:txBody>
      </p:sp>
    </p:spTree>
    <p:extLst>
      <p:ext uri="{BB962C8B-B14F-4D97-AF65-F5344CB8AC3E}">
        <p14:creationId xmlns:p14="http://schemas.microsoft.com/office/powerpoint/2010/main" val="295884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D68B1-7434-15BC-5976-A7DFDFA94A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0E215B-8C38-B4AB-3510-6536CE135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8571F-E6A6-FDBC-E4FF-72A994AB1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5E1A7-E6C7-6843-92FD-4AB6ED4B6C2C}" type="datetime1">
              <a:rPr lang="en-CA" smtClean="0"/>
              <a:t>2023-06-15</a:t>
            </a:fld>
            <a:endParaRPr lang="en-US"/>
          </a:p>
        </p:txBody>
      </p:sp>
      <p:sp>
        <p:nvSpPr>
          <p:cNvPr id="5" name="Footer Placeholder 4">
            <a:extLst>
              <a:ext uri="{FF2B5EF4-FFF2-40B4-BE49-F238E27FC236}">
                <a16:creationId xmlns:a16="http://schemas.microsoft.com/office/drawing/2014/main" id="{0F92CDC2-4845-5577-82E6-1F1A76C79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Thrita Technologies Inc. </a:t>
            </a:r>
          </a:p>
        </p:txBody>
      </p:sp>
      <p:sp>
        <p:nvSpPr>
          <p:cNvPr id="6" name="Slide Number Placeholder 5">
            <a:extLst>
              <a:ext uri="{FF2B5EF4-FFF2-40B4-BE49-F238E27FC236}">
                <a16:creationId xmlns:a16="http://schemas.microsoft.com/office/drawing/2014/main" id="{E52CC0B6-D2E4-D231-82D6-38C07E45E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A90C5-F88B-4548-98AD-07475BBB6793}" type="slidenum">
              <a:rPr lang="en-US" smtClean="0"/>
              <a:t>‹#›</a:t>
            </a:fld>
            <a:endParaRPr lang="en-US"/>
          </a:p>
        </p:txBody>
      </p:sp>
    </p:spTree>
    <p:extLst>
      <p:ext uri="{BB962C8B-B14F-4D97-AF65-F5344CB8AC3E}">
        <p14:creationId xmlns:p14="http://schemas.microsoft.com/office/powerpoint/2010/main" val="84685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Computer Generated Lights">
            <a:extLst>
              <a:ext uri="{FF2B5EF4-FFF2-40B4-BE49-F238E27FC236}">
                <a16:creationId xmlns:a16="http://schemas.microsoft.com/office/drawing/2014/main" id="{CBE9E703-9CC1-C6D3-9E1F-5BF5D9BE61B2}"/>
              </a:ext>
            </a:extLst>
          </p:cNvPr>
          <p:cNvPicPr>
            <a:picLocks noChangeAspect="1"/>
          </p:cNvPicPr>
          <p:nvPr/>
        </p:nvPicPr>
        <p:blipFill rotWithShape="1">
          <a:blip r:embed="rId2"/>
          <a:srcRect t="7659" b="16328"/>
          <a:stretch/>
        </p:blipFill>
        <p:spPr>
          <a:xfrm>
            <a:off x="-3047" y="10"/>
            <a:ext cx="12191999" cy="6857990"/>
          </a:xfrm>
          <a:prstGeom prst="rect">
            <a:avLst/>
          </a:prstGeom>
        </p:spPr>
      </p:pic>
      <p:sp>
        <p:nvSpPr>
          <p:cNvPr id="2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2CDF7-9F28-5BEA-56FE-E408D3FB9488}"/>
              </a:ext>
            </a:extLst>
          </p:cNvPr>
          <p:cNvSpPr>
            <a:spLocks noGrp="1"/>
          </p:cNvSpPr>
          <p:nvPr>
            <p:ph type="ctrTitle"/>
          </p:nvPr>
        </p:nvSpPr>
        <p:spPr>
          <a:xfrm>
            <a:off x="1097280" y="325550"/>
            <a:ext cx="10058400" cy="2158158"/>
          </a:xfrm>
          <a:effectLst>
            <a:outerShdw blurRad="50800" dist="38100" dir="2700000" algn="tl" rotWithShape="0">
              <a:prstClr val="black">
                <a:alpha val="40000"/>
              </a:prstClr>
            </a:outerShdw>
          </a:effectLst>
        </p:spPr>
        <p:txBody>
          <a:bodyPr>
            <a:normAutofit/>
          </a:bodyPr>
          <a:lstStyle/>
          <a:p>
            <a:pPr>
              <a:lnSpc>
                <a:spcPct val="100000"/>
              </a:lnSpc>
            </a:pPr>
            <a:r>
              <a:rPr lang="en-US" sz="7200" b="1" dirty="0">
                <a:solidFill>
                  <a:srgbClr val="FFFFFF"/>
                </a:solidFill>
                <a:latin typeface="Bodoni MT" panose="020F0502020204030204" pitchFamily="34" charset="0"/>
              </a:rPr>
              <a:t>The Personalized Brain</a:t>
            </a:r>
          </a:p>
        </p:txBody>
      </p:sp>
      <p:sp>
        <p:nvSpPr>
          <p:cNvPr id="3" name="Subtitle 2">
            <a:extLst>
              <a:ext uri="{FF2B5EF4-FFF2-40B4-BE49-F238E27FC236}">
                <a16:creationId xmlns:a16="http://schemas.microsoft.com/office/drawing/2014/main" id="{132FAE45-614F-A8A4-13FB-E2F978DCC5C2}"/>
              </a:ext>
            </a:extLst>
          </p:cNvPr>
          <p:cNvSpPr>
            <a:spLocks noGrp="1"/>
          </p:cNvSpPr>
          <p:nvPr>
            <p:ph type="subTitle" idx="1"/>
          </p:nvPr>
        </p:nvSpPr>
        <p:spPr>
          <a:xfrm>
            <a:off x="1063752" y="3285374"/>
            <a:ext cx="10058400" cy="1282707"/>
          </a:xfrm>
          <a:effectLst>
            <a:outerShdw blurRad="50800" dist="38100" dir="2700000" algn="tl" rotWithShape="0">
              <a:prstClr val="black">
                <a:alpha val="40000"/>
              </a:prstClr>
            </a:outerShdw>
          </a:effectLst>
        </p:spPr>
        <p:txBody>
          <a:bodyPr>
            <a:normAutofit/>
          </a:bodyPr>
          <a:lstStyle/>
          <a:p>
            <a:r>
              <a:rPr lang="en-US" sz="3600" dirty="0">
                <a:solidFill>
                  <a:srgbClr val="FFFFFF"/>
                </a:solidFill>
              </a:rPr>
              <a:t>David </a:t>
            </a:r>
            <a:r>
              <a:rPr lang="en-US" sz="3600" dirty="0" err="1">
                <a:solidFill>
                  <a:srgbClr val="FFFFFF"/>
                </a:solidFill>
              </a:rPr>
              <a:t>Buzorgnia</a:t>
            </a:r>
            <a:endParaRPr lang="en-US" sz="3600" dirty="0">
              <a:solidFill>
                <a:srgbClr val="FFFFFF"/>
              </a:solidFill>
            </a:endParaRPr>
          </a:p>
          <a:p>
            <a:r>
              <a:rPr lang="en-US" sz="3600" dirty="0">
                <a:solidFill>
                  <a:srgbClr val="FFFFFF"/>
                </a:solidFill>
              </a:rPr>
              <a:t>June 2023</a:t>
            </a:r>
          </a:p>
          <a:p>
            <a:endParaRPr lang="en-US" sz="1300" dirty="0">
              <a:solidFill>
                <a:srgbClr val="FFFFFF"/>
              </a:solidFill>
            </a:endParaRPr>
          </a:p>
        </p:txBody>
      </p:sp>
      <p:sp>
        <p:nvSpPr>
          <p:cNvPr id="6" name="Footer Placeholder 5">
            <a:extLst>
              <a:ext uri="{FF2B5EF4-FFF2-40B4-BE49-F238E27FC236}">
                <a16:creationId xmlns:a16="http://schemas.microsoft.com/office/drawing/2014/main" id="{D54EF0B6-CE93-12E3-A9CC-8D191B824602}"/>
              </a:ext>
            </a:extLst>
          </p:cNvPr>
          <p:cNvSpPr>
            <a:spLocks noGrp="1"/>
          </p:cNvSpPr>
          <p:nvPr>
            <p:ph type="ftr" sz="quarter" idx="11"/>
          </p:nvPr>
        </p:nvSpPr>
        <p:spPr>
          <a:xfrm>
            <a:off x="8896865" y="6074171"/>
            <a:ext cx="3292086" cy="746698"/>
          </a:xfrm>
        </p:spPr>
        <p:txBody>
          <a:bodyPr/>
          <a:lstStyle/>
          <a:p>
            <a:r>
              <a:rPr lang="en-US" sz="2400" i="1" dirty="0" err="1">
                <a:solidFill>
                  <a:schemeClr val="bg1"/>
                </a:solidFill>
              </a:rPr>
              <a:t>Thrita</a:t>
            </a:r>
            <a:r>
              <a:rPr lang="en-US" sz="2400" i="1" dirty="0">
                <a:solidFill>
                  <a:schemeClr val="bg1"/>
                </a:solidFill>
              </a:rPr>
              <a:t> Technologies Inc. </a:t>
            </a:r>
          </a:p>
        </p:txBody>
      </p:sp>
    </p:spTree>
    <p:extLst>
      <p:ext uri="{BB962C8B-B14F-4D97-AF65-F5344CB8AC3E}">
        <p14:creationId xmlns:p14="http://schemas.microsoft.com/office/powerpoint/2010/main" val="36195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FC73BD-ABF7-7F25-8B7E-DA9D736BB16E}"/>
              </a:ext>
            </a:extLst>
          </p:cNvPr>
          <p:cNvSpPr>
            <a:spLocks noGrp="1"/>
          </p:cNvSpPr>
          <p:nvPr>
            <p:ph type="title"/>
          </p:nvPr>
        </p:nvSpPr>
        <p:spPr>
          <a:xfrm>
            <a:off x="838200" y="713312"/>
            <a:ext cx="4038600" cy="5431376"/>
          </a:xfrm>
        </p:spPr>
        <p:txBody>
          <a:bodyPr>
            <a:normAutofit/>
          </a:bodyPr>
          <a:lstStyle/>
          <a:p>
            <a:r>
              <a:rPr lang="en-US"/>
              <a:t>Model Characteristics</a:t>
            </a:r>
            <a:endParaRPr lang="en-US" dirty="0"/>
          </a:p>
        </p:txBody>
      </p:sp>
      <p:sp>
        <p:nvSpPr>
          <p:cNvPr id="3" name="Content Placeholder 2">
            <a:extLst>
              <a:ext uri="{FF2B5EF4-FFF2-40B4-BE49-F238E27FC236}">
                <a16:creationId xmlns:a16="http://schemas.microsoft.com/office/drawing/2014/main" id="{23ED0830-5813-995F-322F-55C64BD6AB24}"/>
              </a:ext>
            </a:extLst>
          </p:cNvPr>
          <p:cNvSpPr>
            <a:spLocks noGrp="1"/>
          </p:cNvSpPr>
          <p:nvPr>
            <p:ph idx="1"/>
          </p:nvPr>
        </p:nvSpPr>
        <p:spPr>
          <a:xfrm>
            <a:off x="6095999" y="713313"/>
            <a:ext cx="5257801" cy="5431376"/>
          </a:xfrm>
        </p:spPr>
        <p:txBody>
          <a:bodyPr anchor="ctr">
            <a:normAutofit/>
          </a:bodyPr>
          <a:lstStyle/>
          <a:p>
            <a:pPr marL="0" indent="0">
              <a:buNone/>
            </a:pPr>
            <a:r>
              <a:rPr lang="en-US" sz="1900"/>
              <a:t>The brain model exhibits several unique characteristics, including:</a:t>
            </a:r>
          </a:p>
          <a:p>
            <a:pPr marL="514350" indent="-514350">
              <a:buFont typeface="+mj-lt"/>
              <a:buAutoNum type="arabicPeriod"/>
            </a:pPr>
            <a:r>
              <a:rPr lang="en-US" sz="1900"/>
              <a:t>Based on 1.5T MR: The model is constructed using 1.5 Tesla MRI scans, resulting in a configuration of 56,000 neurons, each exhibiting its own dynamic behavior. It is worth noting that higher-quality images obtained at a larger number of Tesla can potentially accommodate a greater number of neurons within the model.</a:t>
            </a:r>
          </a:p>
          <a:p>
            <a:pPr marL="514350" indent="-514350">
              <a:buFont typeface="+mj-lt"/>
              <a:buAutoNum type="arabicPeriod"/>
            </a:pPr>
            <a:r>
              <a:rPr lang="en-US" sz="1900"/>
              <a:t>Anatomical and Functional Connectivity: The Thrita brain model incorporates over 1,300,000 defined links that capture both anatomical and functional connectivity between neurons. These connections play a critical role in simulating the intricate network dynamics and functional interactions within the brain.</a:t>
            </a:r>
          </a:p>
        </p:txBody>
      </p:sp>
      <p:sp>
        <p:nvSpPr>
          <p:cNvPr id="5" name="Footer Placeholder 4">
            <a:extLst>
              <a:ext uri="{FF2B5EF4-FFF2-40B4-BE49-F238E27FC236}">
                <a16:creationId xmlns:a16="http://schemas.microsoft.com/office/drawing/2014/main" id="{161A39D2-DEBF-EB16-E38E-81302532A7E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107708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FC73BD-ABF7-7F25-8B7E-DA9D736BB16E}"/>
              </a:ext>
            </a:extLst>
          </p:cNvPr>
          <p:cNvSpPr>
            <a:spLocks noGrp="1"/>
          </p:cNvSpPr>
          <p:nvPr>
            <p:ph type="title"/>
          </p:nvPr>
        </p:nvSpPr>
        <p:spPr>
          <a:xfrm>
            <a:off x="838200" y="713312"/>
            <a:ext cx="4038600" cy="5431376"/>
          </a:xfrm>
        </p:spPr>
        <p:txBody>
          <a:bodyPr>
            <a:normAutofit/>
          </a:bodyPr>
          <a:lstStyle/>
          <a:p>
            <a:r>
              <a:rPr lang="en-US" dirty="0"/>
              <a:t>Model Characteristics</a:t>
            </a:r>
          </a:p>
        </p:txBody>
      </p:sp>
      <p:sp>
        <p:nvSpPr>
          <p:cNvPr id="3" name="Content Placeholder 2">
            <a:extLst>
              <a:ext uri="{FF2B5EF4-FFF2-40B4-BE49-F238E27FC236}">
                <a16:creationId xmlns:a16="http://schemas.microsoft.com/office/drawing/2014/main" id="{23ED0830-5813-995F-322F-55C64BD6AB24}"/>
              </a:ext>
            </a:extLst>
          </p:cNvPr>
          <p:cNvSpPr>
            <a:spLocks noGrp="1"/>
          </p:cNvSpPr>
          <p:nvPr>
            <p:ph idx="1"/>
          </p:nvPr>
        </p:nvSpPr>
        <p:spPr>
          <a:xfrm>
            <a:off x="6095999" y="713313"/>
            <a:ext cx="5257801" cy="5431376"/>
          </a:xfrm>
        </p:spPr>
        <p:txBody>
          <a:bodyPr anchor="ctr">
            <a:normAutofit/>
          </a:bodyPr>
          <a:lstStyle/>
          <a:p>
            <a:pPr marL="514350" indent="-514350">
              <a:buFont typeface="+mj-lt"/>
              <a:buAutoNum type="arabicPeriod" startAt="3"/>
            </a:pPr>
            <a:r>
              <a:rPr lang="en-US" sz="2000"/>
              <a:t>Analysis </a:t>
            </a:r>
            <a:r>
              <a:rPr lang="en-US" sz="2000" dirty="0"/>
              <a:t>Flexibility: The model offers a flexible analysis approach, allowing for investigations at different scales. Researchers can explore the entire brain as a unified system or zoom in on specific regions or individual neurons. This versatility facilitates in-depth examinations of specific neuronal behavior and interactions, as well as a holistic understanding of the brain's overall functioning.</a:t>
            </a:r>
          </a:p>
          <a:p>
            <a:pPr marL="0" indent="0">
              <a:buNone/>
            </a:pPr>
            <a:endParaRPr lang="en-US" sz="2000" dirty="0"/>
          </a:p>
        </p:txBody>
      </p:sp>
      <p:sp>
        <p:nvSpPr>
          <p:cNvPr id="5" name="Footer Placeholder 4">
            <a:extLst>
              <a:ext uri="{FF2B5EF4-FFF2-40B4-BE49-F238E27FC236}">
                <a16:creationId xmlns:a16="http://schemas.microsoft.com/office/drawing/2014/main" id="{A171E9BA-C044-1F10-0697-42BF6EDBCDA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52834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56036-2101-C3D9-3740-6B4172E93EE5}"/>
              </a:ext>
            </a:extLst>
          </p:cNvPr>
          <p:cNvSpPr>
            <a:spLocks noGrp="1"/>
          </p:cNvSpPr>
          <p:nvPr>
            <p:ph type="title"/>
          </p:nvPr>
        </p:nvSpPr>
        <p:spPr>
          <a:xfrm>
            <a:off x="640080" y="325369"/>
            <a:ext cx="4368602" cy="1956841"/>
          </a:xfrm>
        </p:spPr>
        <p:txBody>
          <a:bodyPr anchor="b">
            <a:normAutofit/>
          </a:bodyPr>
          <a:lstStyle/>
          <a:p>
            <a:r>
              <a:rPr lang="en-US" sz="5000"/>
              <a:t>Analysis: In Vivo Stimulation</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F42C29-5895-B587-C949-D78EA50ED3FC}"/>
              </a:ext>
            </a:extLst>
          </p:cNvPr>
          <p:cNvSpPr>
            <a:spLocks noGrp="1"/>
          </p:cNvSpPr>
          <p:nvPr>
            <p:ph idx="1"/>
          </p:nvPr>
        </p:nvSpPr>
        <p:spPr>
          <a:xfrm>
            <a:off x="640080" y="2872899"/>
            <a:ext cx="4243589" cy="3320668"/>
          </a:xfrm>
        </p:spPr>
        <p:txBody>
          <a:bodyPr>
            <a:normAutofit/>
          </a:bodyPr>
          <a:lstStyle/>
          <a:p>
            <a:pPr marL="0" indent="0">
              <a:buNone/>
            </a:pPr>
            <a:r>
              <a:rPr lang="en-US" sz="2200"/>
              <a:t>The dynamic nature of the brain model enables us to investigate how the brain responds to external stimulation and observe the communication and collaboration among neurons within their local neighborhoods and with other brain regions. This experimental approach can be referred to as "simulating in vivo stimulation.”</a:t>
            </a:r>
          </a:p>
        </p:txBody>
      </p:sp>
      <p:pic>
        <p:nvPicPr>
          <p:cNvPr id="17" name="Picture 16" descr="Abstract picture of the brain made up of patterns">
            <a:extLst>
              <a:ext uri="{FF2B5EF4-FFF2-40B4-BE49-F238E27FC236}">
                <a16:creationId xmlns:a16="http://schemas.microsoft.com/office/drawing/2014/main" id="{94B24CAB-B57A-6C79-3F05-B057045E73CD}"/>
              </a:ext>
            </a:extLst>
          </p:cNvPr>
          <p:cNvPicPr>
            <a:picLocks noChangeAspect="1"/>
          </p:cNvPicPr>
          <p:nvPr/>
        </p:nvPicPr>
        <p:blipFill rotWithShape="1">
          <a:blip r:embed="rId2"/>
          <a:srcRect l="11615" r="96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Footer Placeholder 7">
            <a:extLst>
              <a:ext uri="{FF2B5EF4-FFF2-40B4-BE49-F238E27FC236}">
                <a16:creationId xmlns:a16="http://schemas.microsoft.com/office/drawing/2014/main" id="{ACC9FB0A-BDC8-1234-9DEA-7D0603E6BDC4}"/>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Thrita Technologies Inc. </a:t>
            </a:r>
          </a:p>
        </p:txBody>
      </p:sp>
    </p:spTree>
    <p:extLst>
      <p:ext uri="{BB962C8B-B14F-4D97-AF65-F5344CB8AC3E}">
        <p14:creationId xmlns:p14="http://schemas.microsoft.com/office/powerpoint/2010/main" val="152361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56036-2101-C3D9-3740-6B4172E93EE5}"/>
              </a:ext>
            </a:extLst>
          </p:cNvPr>
          <p:cNvSpPr>
            <a:spLocks noGrp="1"/>
          </p:cNvSpPr>
          <p:nvPr>
            <p:ph type="title"/>
          </p:nvPr>
        </p:nvSpPr>
        <p:spPr>
          <a:xfrm>
            <a:off x="630936" y="640080"/>
            <a:ext cx="4818888" cy="1481328"/>
          </a:xfrm>
        </p:spPr>
        <p:txBody>
          <a:bodyPr anchor="b">
            <a:normAutofit/>
          </a:bodyPr>
          <a:lstStyle/>
          <a:p>
            <a:r>
              <a:rPr lang="en-US" sz="5000"/>
              <a:t>Analysis: In Vivo Stimulation</a:t>
            </a: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F42C29-5895-B587-C949-D78EA50ED3FC}"/>
              </a:ext>
            </a:extLst>
          </p:cNvPr>
          <p:cNvSpPr>
            <a:spLocks noGrp="1"/>
          </p:cNvSpPr>
          <p:nvPr>
            <p:ph idx="1"/>
          </p:nvPr>
        </p:nvSpPr>
        <p:spPr>
          <a:xfrm>
            <a:off x="630936" y="2660904"/>
            <a:ext cx="4818888" cy="3547872"/>
          </a:xfrm>
        </p:spPr>
        <p:txBody>
          <a:bodyPr anchor="t">
            <a:normAutofit/>
          </a:bodyPr>
          <a:lstStyle/>
          <a:p>
            <a:pPr marL="0" indent="0">
              <a:buNone/>
            </a:pPr>
            <a:r>
              <a:rPr lang="en-US" sz="2200"/>
              <a:t>The accompanying picture depicts a slice of the personalized brain model, showcasing the functional activity in response to stimulating the cingulate gyrus. By simulating such stimulation, we can gain insights into the dynamic patterns of neuronal activity and observe how different regions of the brain interact and contribute to overall brain function.</a:t>
            </a:r>
          </a:p>
        </p:txBody>
      </p:sp>
      <p:pic>
        <p:nvPicPr>
          <p:cNvPr id="5" name="Picture 4" descr="A close-up of a brain scan&#10;&#10;Description automatically generated with low confidence">
            <a:extLst>
              <a:ext uri="{FF2B5EF4-FFF2-40B4-BE49-F238E27FC236}">
                <a16:creationId xmlns:a16="http://schemas.microsoft.com/office/drawing/2014/main" id="{4CC827DA-E231-6316-E1F5-B1FDF535C09B}"/>
              </a:ext>
            </a:extLst>
          </p:cNvPr>
          <p:cNvPicPr>
            <a:picLocks noChangeAspect="1"/>
          </p:cNvPicPr>
          <p:nvPr/>
        </p:nvPicPr>
        <p:blipFill rotWithShape="1">
          <a:blip r:embed="rId2"/>
          <a:srcRect l="8679" r="37158"/>
          <a:stretch/>
        </p:blipFill>
        <p:spPr>
          <a:xfrm>
            <a:off x="6099048" y="707733"/>
            <a:ext cx="5458968" cy="5442533"/>
          </a:xfrm>
          <a:prstGeom prst="rect">
            <a:avLst/>
          </a:prstGeom>
        </p:spPr>
      </p:pic>
      <p:sp>
        <p:nvSpPr>
          <p:cNvPr id="6" name="Footer Placeholder 5">
            <a:extLst>
              <a:ext uri="{FF2B5EF4-FFF2-40B4-BE49-F238E27FC236}">
                <a16:creationId xmlns:a16="http://schemas.microsoft.com/office/drawing/2014/main" id="{5F2963EB-200B-9AB7-431C-064CE941B74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406691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E9A06E38-B62F-B699-D0BD-4E759092EACD}"/>
              </a:ext>
            </a:extLst>
          </p:cNvPr>
          <p:cNvSpPr>
            <a:spLocks noGrp="1"/>
          </p:cNvSpPr>
          <p:nvPr>
            <p:ph type="title"/>
          </p:nvPr>
        </p:nvSpPr>
        <p:spPr>
          <a:xfrm>
            <a:off x="8153400" y="2503565"/>
            <a:ext cx="3619499" cy="1850872"/>
          </a:xfrm>
        </p:spPr>
        <p:txBody>
          <a:bodyPr>
            <a:normAutofit/>
          </a:bodyPr>
          <a:lstStyle/>
          <a:p>
            <a:r>
              <a:rPr lang="en-US" dirty="0"/>
              <a:t>Analysis: Biomarker</a:t>
            </a:r>
          </a:p>
        </p:txBody>
      </p:sp>
      <p:sp>
        <p:nvSpPr>
          <p:cNvPr id="3" name="Content Placeholder 2">
            <a:extLst>
              <a:ext uri="{FF2B5EF4-FFF2-40B4-BE49-F238E27FC236}">
                <a16:creationId xmlns:a16="http://schemas.microsoft.com/office/drawing/2014/main" id="{42825DF6-BA6A-D108-0465-BC4FA93F6668}"/>
              </a:ext>
            </a:extLst>
          </p:cNvPr>
          <p:cNvSpPr>
            <a:spLocks noGrp="1"/>
          </p:cNvSpPr>
          <p:nvPr>
            <p:ph idx="1"/>
          </p:nvPr>
        </p:nvSpPr>
        <p:spPr>
          <a:xfrm>
            <a:off x="838201" y="740229"/>
            <a:ext cx="5669806" cy="5436734"/>
          </a:xfrm>
        </p:spPr>
        <p:txBody>
          <a:bodyPr anchor="ctr">
            <a:normAutofit/>
          </a:bodyPr>
          <a:lstStyle/>
          <a:p>
            <a:r>
              <a:rPr lang="en-US" sz="1900"/>
              <a:t>In recent years, there have been significant studies investigating the link between changes in brain functional activity and the progression and prediction of diseases such as Alzheimer's Disease (AD) and Mild Cognitive Impairment (MCI) (Hojjati, S.H., 2019; Ibrahim, B., 2021).</a:t>
            </a:r>
          </a:p>
          <a:p>
            <a:r>
              <a:rPr lang="en-US" sz="1900"/>
              <a:t>We have conducted an analysis involving the computation of personalized brain models for three different subjects: AD, MCI, and Normal Control Subject (NCS). In these models, we stimulate the cingulate gyrus and measure the synchronization of functional activity in the neighboring regions with respect to the cingulate gyrus.</a:t>
            </a:r>
          </a:p>
          <a:p>
            <a:r>
              <a:rPr lang="en-US" sz="1900"/>
              <a:t>This analysis aims to identify biomarkers linked to specific diseases by examining synchronization patterns in response to stimulation. These insights into functional connectivity alterations can aid in developing diagnostic tools, monitoring diseases, and identifying new therapeutic targets.</a:t>
            </a:r>
          </a:p>
        </p:txBody>
      </p:sp>
      <p:sp>
        <p:nvSpPr>
          <p:cNvPr id="5" name="Footer Placeholder 4">
            <a:extLst>
              <a:ext uri="{FF2B5EF4-FFF2-40B4-BE49-F238E27FC236}">
                <a16:creationId xmlns:a16="http://schemas.microsoft.com/office/drawing/2014/main" id="{63567064-0B81-9670-E77E-03379068C83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367959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6748E-9B6A-E944-9301-509D3EC5654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Biomarker: AD – Functional Synchronization</a:t>
            </a:r>
          </a:p>
        </p:txBody>
      </p:sp>
      <p:pic>
        <p:nvPicPr>
          <p:cNvPr id="6" name="Content Placeholder 5">
            <a:extLst>
              <a:ext uri="{FF2B5EF4-FFF2-40B4-BE49-F238E27FC236}">
                <a16:creationId xmlns:a16="http://schemas.microsoft.com/office/drawing/2014/main" id="{D28D3880-2419-F4F3-E054-DE75601BB410}"/>
              </a:ext>
            </a:extLst>
          </p:cNvPr>
          <p:cNvPicPr>
            <a:picLocks noGrp="1" noChangeAspect="1"/>
          </p:cNvPicPr>
          <p:nvPr>
            <p:ph idx="1"/>
          </p:nvPr>
        </p:nvPicPr>
        <p:blipFill>
          <a:blip r:embed="rId2"/>
          <a:stretch>
            <a:fillRect/>
          </a:stretch>
        </p:blipFill>
        <p:spPr>
          <a:xfrm>
            <a:off x="1891023" y="1675227"/>
            <a:ext cx="8409953" cy="4394199"/>
          </a:xfrm>
          <a:prstGeom prst="rect">
            <a:avLst/>
          </a:prstGeom>
        </p:spPr>
      </p:pic>
      <p:sp>
        <p:nvSpPr>
          <p:cNvPr id="8" name="Footer Placeholder 7">
            <a:extLst>
              <a:ext uri="{FF2B5EF4-FFF2-40B4-BE49-F238E27FC236}">
                <a16:creationId xmlns:a16="http://schemas.microsoft.com/office/drawing/2014/main" id="{5BE0CC70-AFF7-0963-F5D1-3527A6D66DC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Thrita Technologies Inc. </a:t>
            </a:r>
          </a:p>
        </p:txBody>
      </p:sp>
    </p:spTree>
    <p:extLst>
      <p:ext uri="{BB962C8B-B14F-4D97-AF65-F5344CB8AC3E}">
        <p14:creationId xmlns:p14="http://schemas.microsoft.com/office/powerpoint/2010/main" val="56332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6748E-9B6A-E944-9301-509D3EC5654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Biomarker: MCI – Functional Synchronization</a:t>
            </a:r>
          </a:p>
        </p:txBody>
      </p:sp>
      <p:pic>
        <p:nvPicPr>
          <p:cNvPr id="9" name="Content Placeholder 8" descr="A picture containing text, diagram, font, screenshot&#10;&#10;Description automatically generated">
            <a:extLst>
              <a:ext uri="{FF2B5EF4-FFF2-40B4-BE49-F238E27FC236}">
                <a16:creationId xmlns:a16="http://schemas.microsoft.com/office/drawing/2014/main" id="{DBDB9062-6374-8AA6-DE58-05F98434F8B0}"/>
              </a:ext>
            </a:extLst>
          </p:cNvPr>
          <p:cNvPicPr>
            <a:picLocks noGrp="1" noChangeAspect="1"/>
          </p:cNvPicPr>
          <p:nvPr>
            <p:ph idx="1"/>
          </p:nvPr>
        </p:nvPicPr>
        <p:blipFill>
          <a:blip r:embed="rId2"/>
          <a:stretch>
            <a:fillRect/>
          </a:stretch>
        </p:blipFill>
        <p:spPr>
          <a:xfrm>
            <a:off x="1723663" y="1675227"/>
            <a:ext cx="8744673" cy="4394199"/>
          </a:xfrm>
          <a:prstGeom prst="rect">
            <a:avLst/>
          </a:prstGeom>
        </p:spPr>
      </p:pic>
      <p:sp>
        <p:nvSpPr>
          <p:cNvPr id="11" name="Footer Placeholder 10">
            <a:extLst>
              <a:ext uri="{FF2B5EF4-FFF2-40B4-BE49-F238E27FC236}">
                <a16:creationId xmlns:a16="http://schemas.microsoft.com/office/drawing/2014/main" id="{2C602D19-11B5-D9F4-5F37-D42216B9AA1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Thrita Technologies Inc. </a:t>
            </a:r>
          </a:p>
        </p:txBody>
      </p:sp>
    </p:spTree>
    <p:extLst>
      <p:ext uri="{BB962C8B-B14F-4D97-AF65-F5344CB8AC3E}">
        <p14:creationId xmlns:p14="http://schemas.microsoft.com/office/powerpoint/2010/main" val="146545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6748E-9B6A-E944-9301-509D3EC5654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Biomarker: NCS – Functional Synchronization</a:t>
            </a:r>
          </a:p>
        </p:txBody>
      </p:sp>
      <p:pic>
        <p:nvPicPr>
          <p:cNvPr id="6" name="Content Placeholder 5" descr="A picture containing text, diagram, screenshot&#10;&#10;Description automatically generated">
            <a:extLst>
              <a:ext uri="{FF2B5EF4-FFF2-40B4-BE49-F238E27FC236}">
                <a16:creationId xmlns:a16="http://schemas.microsoft.com/office/drawing/2014/main" id="{FC6A81CA-9A94-42AD-FB64-893B92AE7882}"/>
              </a:ext>
            </a:extLst>
          </p:cNvPr>
          <p:cNvPicPr>
            <a:picLocks noGrp="1" noChangeAspect="1"/>
          </p:cNvPicPr>
          <p:nvPr>
            <p:ph idx="1"/>
          </p:nvPr>
        </p:nvPicPr>
        <p:blipFill>
          <a:blip r:embed="rId2"/>
          <a:stretch>
            <a:fillRect/>
          </a:stretch>
        </p:blipFill>
        <p:spPr>
          <a:xfrm>
            <a:off x="1701799" y="1675227"/>
            <a:ext cx="8788401" cy="4394199"/>
          </a:xfrm>
          <a:prstGeom prst="rect">
            <a:avLst/>
          </a:prstGeom>
        </p:spPr>
      </p:pic>
      <p:sp>
        <p:nvSpPr>
          <p:cNvPr id="8" name="Footer Placeholder 7">
            <a:extLst>
              <a:ext uri="{FF2B5EF4-FFF2-40B4-BE49-F238E27FC236}">
                <a16:creationId xmlns:a16="http://schemas.microsoft.com/office/drawing/2014/main" id="{F61E40AA-41CA-0C69-F0A3-95787E11C0B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Thrita Technologies Inc. </a:t>
            </a:r>
          </a:p>
        </p:txBody>
      </p:sp>
    </p:spTree>
    <p:extLst>
      <p:ext uri="{BB962C8B-B14F-4D97-AF65-F5344CB8AC3E}">
        <p14:creationId xmlns:p14="http://schemas.microsoft.com/office/powerpoint/2010/main" val="256961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821D743-8928-D951-15AA-AA20AEEBAA3A}"/>
              </a:ext>
            </a:extLst>
          </p:cNvPr>
          <p:cNvSpPr>
            <a:spLocks noGrp="1"/>
          </p:cNvSpPr>
          <p:nvPr>
            <p:ph type="title"/>
          </p:nvPr>
        </p:nvSpPr>
        <p:spPr>
          <a:xfrm>
            <a:off x="838200" y="713312"/>
            <a:ext cx="4038600" cy="5431376"/>
          </a:xfrm>
        </p:spPr>
        <p:txBody>
          <a:bodyPr>
            <a:normAutofit/>
          </a:bodyPr>
          <a:lstStyle/>
          <a:p>
            <a:r>
              <a:rPr lang="en-US"/>
              <a:t>Future Direction: Structure</a:t>
            </a:r>
            <a:endParaRPr lang="en-US" dirty="0"/>
          </a:p>
        </p:txBody>
      </p:sp>
      <p:sp>
        <p:nvSpPr>
          <p:cNvPr id="3" name="Content Placeholder 2">
            <a:extLst>
              <a:ext uri="{FF2B5EF4-FFF2-40B4-BE49-F238E27FC236}">
                <a16:creationId xmlns:a16="http://schemas.microsoft.com/office/drawing/2014/main" id="{238E41DF-9589-FA4E-987B-5C405BD59DED}"/>
              </a:ext>
            </a:extLst>
          </p:cNvPr>
          <p:cNvSpPr>
            <a:spLocks noGrp="1"/>
          </p:cNvSpPr>
          <p:nvPr>
            <p:ph idx="1"/>
          </p:nvPr>
        </p:nvSpPr>
        <p:spPr>
          <a:xfrm>
            <a:off x="6095999" y="713313"/>
            <a:ext cx="5257801" cy="5431376"/>
          </a:xfrm>
        </p:spPr>
        <p:txBody>
          <a:bodyPr anchor="ctr">
            <a:normAutofit/>
          </a:bodyPr>
          <a:lstStyle/>
          <a:p>
            <a:r>
              <a:rPr lang="en-US" sz="2000" dirty="0"/>
              <a:t>The structure of the cortex comprises five distinct layers, with each layer exhibiting the potential for firing at different frequencies. Additionally, different regions of the brain can display variations in frequency profiles.</a:t>
            </a:r>
          </a:p>
          <a:p>
            <a:r>
              <a:rPr lang="en-US" sz="2000" dirty="0"/>
              <a:t>In our ongoing project, we are investigating the firing frequencies in different parts of the brain. Specifically, we aim to study the firing frequencies of different layers within each brain region.</a:t>
            </a:r>
          </a:p>
          <a:p>
            <a:r>
              <a:rPr lang="en-US" sz="2000" dirty="0"/>
              <a:t>Based on the insights gained from these investigations, our future direction involves constructing two cortical layers within the personalized brain model. Each section of the brain will be assigned a specific firing frequency pattern, reflecting the diverse frequency characteristics observed in different brain regions.</a:t>
            </a:r>
          </a:p>
        </p:txBody>
      </p:sp>
      <p:sp>
        <p:nvSpPr>
          <p:cNvPr id="5" name="Footer Placeholder 4">
            <a:extLst>
              <a:ext uri="{FF2B5EF4-FFF2-40B4-BE49-F238E27FC236}">
                <a16:creationId xmlns:a16="http://schemas.microsoft.com/office/drawing/2014/main" id="{FBA9A531-DEEE-C071-FF13-8E63EEB0F83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361818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F134881-17EE-803F-5230-F572D26B648A}"/>
              </a:ext>
            </a:extLst>
          </p:cNvPr>
          <p:cNvSpPr>
            <a:spLocks noGrp="1"/>
          </p:cNvSpPr>
          <p:nvPr>
            <p:ph type="title"/>
          </p:nvPr>
        </p:nvSpPr>
        <p:spPr>
          <a:xfrm>
            <a:off x="838200" y="838199"/>
            <a:ext cx="4191000" cy="5338763"/>
          </a:xfrm>
        </p:spPr>
        <p:txBody>
          <a:bodyPr>
            <a:normAutofit/>
          </a:bodyPr>
          <a:lstStyle/>
          <a:p>
            <a:r>
              <a:rPr lang="en-US" dirty="0"/>
              <a:t>Future Direction: Connectivity</a:t>
            </a:r>
          </a:p>
        </p:txBody>
      </p:sp>
      <p:sp>
        <p:nvSpPr>
          <p:cNvPr id="3" name="Content Placeholder 2">
            <a:extLst>
              <a:ext uri="{FF2B5EF4-FFF2-40B4-BE49-F238E27FC236}">
                <a16:creationId xmlns:a16="http://schemas.microsoft.com/office/drawing/2014/main" id="{8FE27484-9A48-952B-4753-F3ADE9E5DD7A}"/>
              </a:ext>
            </a:extLst>
          </p:cNvPr>
          <p:cNvSpPr>
            <a:spLocks noGrp="1"/>
          </p:cNvSpPr>
          <p:nvPr>
            <p:ph idx="1"/>
          </p:nvPr>
        </p:nvSpPr>
        <p:spPr>
          <a:xfrm>
            <a:off x="5302332" y="838199"/>
            <a:ext cx="6051468" cy="5338763"/>
          </a:xfrm>
        </p:spPr>
        <p:txBody>
          <a:bodyPr anchor="ctr">
            <a:normAutofit/>
          </a:bodyPr>
          <a:lstStyle/>
          <a:p>
            <a:r>
              <a:rPr lang="en-US" sz="2000" dirty="0"/>
              <a:t>DTI algorithms, although valuable, can occasionally generate erroneous tracts, leading to uncertainties in the personalized brain model. To mitigate this issue and enhance the accuracy of connectivity mapping, we propose employing a filtering approach that incorporates known anatomical tracts.</a:t>
            </a:r>
          </a:p>
          <a:p>
            <a:r>
              <a:rPr lang="en-US" sz="2000" dirty="0"/>
              <a:t>In our future direction, we aim to integrate the output of the DTI algorithm with reliable anatomical information. By leveraging established knowledge of the brain's anatomical connectivity, we can filter and refine the DTI-derived connectivity data, reducing the presence of false connections and enhancing the reliability of the personalized brain model.</a:t>
            </a:r>
          </a:p>
        </p:txBody>
      </p:sp>
      <p:sp>
        <p:nvSpPr>
          <p:cNvPr id="5" name="Footer Placeholder 4">
            <a:extLst>
              <a:ext uri="{FF2B5EF4-FFF2-40B4-BE49-F238E27FC236}">
                <a16:creationId xmlns:a16="http://schemas.microsoft.com/office/drawing/2014/main" id="{B81B96F2-B407-FD53-3E9F-59B7A4F9073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17283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022244-3642-6736-0DA2-9FEFA88D4A14}"/>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6231A9C-5C68-457E-5401-EBBB8AD276B1}"/>
              </a:ext>
            </a:extLst>
          </p:cNvPr>
          <p:cNvSpPr>
            <a:spLocks noGrp="1"/>
          </p:cNvSpPr>
          <p:nvPr>
            <p:ph type="title"/>
          </p:nvPr>
        </p:nvSpPr>
        <p:spPr>
          <a:xfrm>
            <a:off x="838200" y="365125"/>
            <a:ext cx="10515600" cy="1325563"/>
          </a:xfrm>
        </p:spPr>
        <p:txBody>
          <a:bodyPr>
            <a:normAutofit/>
          </a:bodyPr>
          <a:lstStyle/>
          <a:p>
            <a:r>
              <a:rPr lang="en-US">
                <a:solidFill>
                  <a:srgbClr val="FFFFFF"/>
                </a:solidFill>
              </a:rPr>
              <a:t>Why do we need a mathematical model?</a:t>
            </a:r>
          </a:p>
        </p:txBody>
      </p:sp>
      <p:sp>
        <p:nvSpPr>
          <p:cNvPr id="3" name="Content Placeholder 2">
            <a:extLst>
              <a:ext uri="{FF2B5EF4-FFF2-40B4-BE49-F238E27FC236}">
                <a16:creationId xmlns:a16="http://schemas.microsoft.com/office/drawing/2014/main" id="{29EE9C77-F9EC-2666-FFD2-75EC1745D66E}"/>
              </a:ext>
            </a:extLst>
          </p:cNvPr>
          <p:cNvSpPr>
            <a:spLocks noGrp="1"/>
          </p:cNvSpPr>
          <p:nvPr>
            <p:ph idx="1"/>
          </p:nvPr>
        </p:nvSpPr>
        <p:spPr>
          <a:xfrm>
            <a:off x="838200" y="1825625"/>
            <a:ext cx="10515600" cy="4351338"/>
          </a:xfrm>
        </p:spPr>
        <p:txBody>
          <a:bodyPr>
            <a:normAutofit/>
          </a:bodyPr>
          <a:lstStyle/>
          <a:p>
            <a:r>
              <a:rPr lang="en-US" sz="2600">
                <a:solidFill>
                  <a:srgbClr val="FFFFFF"/>
                </a:solidFill>
              </a:rPr>
              <a:t>The aim of science is not just to predict the future, but to understand the underlying mechanisms and principles of operation and to answer the fundamental question of "why." By leveraging prior knowledge, we can explore and discover these mechanisms (Ramezanian-Panahi, M., 2022).</a:t>
            </a:r>
          </a:p>
          <a:p>
            <a:r>
              <a:rPr lang="en-US" sz="2600">
                <a:solidFill>
                  <a:srgbClr val="FFFFFF"/>
                </a:solidFill>
              </a:rPr>
              <a:t>While Deep Learning draws inspiration from the brain, its purpose is not to replicate the brain's structure or function. Instead, it is designed to be executed by computers, leveraging computational power for efficient processing.</a:t>
            </a:r>
          </a:p>
          <a:p>
            <a:r>
              <a:rPr lang="en-US" sz="2600">
                <a:solidFill>
                  <a:srgbClr val="FFFFFF"/>
                </a:solidFill>
              </a:rPr>
              <a:t>When it comes to the brain, modeling and simulating both the micro and macro scales pose significant challenges with the current technology.</a:t>
            </a:r>
          </a:p>
        </p:txBody>
      </p:sp>
      <p:sp>
        <p:nvSpPr>
          <p:cNvPr id="5" name="Footer Placeholder 4">
            <a:extLst>
              <a:ext uri="{FF2B5EF4-FFF2-40B4-BE49-F238E27FC236}">
                <a16:creationId xmlns:a16="http://schemas.microsoft.com/office/drawing/2014/main" id="{FE02F1A1-8F0B-5109-3524-8A9A1413C9F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Thrita Technologies Inc. </a:t>
            </a:r>
          </a:p>
        </p:txBody>
      </p:sp>
    </p:spTree>
    <p:extLst>
      <p:ext uri="{BB962C8B-B14F-4D97-AF65-F5344CB8AC3E}">
        <p14:creationId xmlns:p14="http://schemas.microsoft.com/office/powerpoint/2010/main" val="6542292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72D09AB5-2A93-DC9B-5F58-8E32D9DBE683}"/>
              </a:ext>
            </a:extLst>
          </p:cNvPr>
          <p:cNvSpPr>
            <a:spLocks noGrp="1"/>
          </p:cNvSpPr>
          <p:nvPr>
            <p:ph type="title"/>
          </p:nvPr>
        </p:nvSpPr>
        <p:spPr>
          <a:xfrm>
            <a:off x="8153400" y="2503565"/>
            <a:ext cx="3619499" cy="1850872"/>
          </a:xfrm>
        </p:spPr>
        <p:txBody>
          <a:bodyPr>
            <a:normAutofit/>
          </a:bodyPr>
          <a:lstStyle/>
          <a:p>
            <a:r>
              <a:rPr lang="en-US" sz="4100"/>
              <a:t>Future Direction: Function</a:t>
            </a:r>
          </a:p>
        </p:txBody>
      </p:sp>
      <p:sp>
        <p:nvSpPr>
          <p:cNvPr id="3" name="Content Placeholder 2">
            <a:extLst>
              <a:ext uri="{FF2B5EF4-FFF2-40B4-BE49-F238E27FC236}">
                <a16:creationId xmlns:a16="http://schemas.microsoft.com/office/drawing/2014/main" id="{49DAA511-9C13-E90B-B2FA-915C57B58EAF}"/>
              </a:ext>
            </a:extLst>
          </p:cNvPr>
          <p:cNvSpPr>
            <a:spLocks noGrp="1"/>
          </p:cNvSpPr>
          <p:nvPr>
            <p:ph idx="1"/>
          </p:nvPr>
        </p:nvSpPr>
        <p:spPr>
          <a:xfrm>
            <a:off x="838201" y="740229"/>
            <a:ext cx="5669806" cy="5436734"/>
          </a:xfrm>
        </p:spPr>
        <p:txBody>
          <a:bodyPr anchor="ctr">
            <a:normAutofit/>
          </a:bodyPr>
          <a:lstStyle/>
          <a:p>
            <a:r>
              <a:rPr lang="en-US" sz="2000" dirty="0"/>
              <a:t>Predicting disease trajectory solely based on a single image sample poses challenges and can lead to reduced accuracy in both prediction and diagnosis. For instance, distinguishing between Alzheimer's Disease (AD), Mild Cognitive Impairment (MCI), and Normal Control Subjects (NCS) has proven challenging for many machine learning methods. Notably, machine learning techniques often fall behind the diagnostic abilities of physicians, particularly in the MCI stage.</a:t>
            </a:r>
          </a:p>
          <a:p>
            <a:r>
              <a:rPr lang="en-US" sz="2000" dirty="0"/>
              <a:t>One of the unique characteristics of the Personalized Brain model lies in its extensive set of dynamic equations that underpin its functionality. Leveraging the dynamic nature of the model, we have the potential to predict disease trajectories. However, to accomplish this, access to multiple datasets at different time points for each subject is essential.</a:t>
            </a:r>
          </a:p>
        </p:txBody>
      </p:sp>
      <p:sp>
        <p:nvSpPr>
          <p:cNvPr id="5" name="Footer Placeholder 4">
            <a:extLst>
              <a:ext uri="{FF2B5EF4-FFF2-40B4-BE49-F238E27FC236}">
                <a16:creationId xmlns:a16="http://schemas.microsoft.com/office/drawing/2014/main" id="{550B705C-72FB-F339-C1CD-6B7A376332D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423148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8CA8F795-D105-5AB5-4202-70375A8D78B3}"/>
              </a:ext>
            </a:extLst>
          </p:cNvPr>
          <p:cNvSpPr>
            <a:spLocks noGrp="1"/>
          </p:cNvSpPr>
          <p:nvPr>
            <p:ph type="title"/>
          </p:nvPr>
        </p:nvSpPr>
        <p:spPr>
          <a:xfrm>
            <a:off x="8153400" y="2503565"/>
            <a:ext cx="3619499" cy="1850872"/>
          </a:xfrm>
        </p:spPr>
        <p:txBody>
          <a:bodyPr>
            <a:normAutofit/>
          </a:bodyPr>
          <a:lstStyle/>
          <a:p>
            <a:r>
              <a:rPr lang="en-US" sz="4100"/>
              <a:t>Future Direction: Function-EEG</a:t>
            </a:r>
          </a:p>
        </p:txBody>
      </p:sp>
      <p:sp>
        <p:nvSpPr>
          <p:cNvPr id="3" name="Content Placeholder 2">
            <a:extLst>
              <a:ext uri="{FF2B5EF4-FFF2-40B4-BE49-F238E27FC236}">
                <a16:creationId xmlns:a16="http://schemas.microsoft.com/office/drawing/2014/main" id="{FB93416C-6ECE-5307-554B-DD8B621809E9}"/>
              </a:ext>
            </a:extLst>
          </p:cNvPr>
          <p:cNvSpPr>
            <a:spLocks noGrp="1"/>
          </p:cNvSpPr>
          <p:nvPr>
            <p:ph idx="1"/>
          </p:nvPr>
        </p:nvSpPr>
        <p:spPr>
          <a:xfrm>
            <a:off x="838201" y="740229"/>
            <a:ext cx="5669806" cy="5436734"/>
          </a:xfrm>
        </p:spPr>
        <p:txBody>
          <a:bodyPr anchor="ctr">
            <a:normAutofit/>
          </a:bodyPr>
          <a:lstStyle/>
          <a:p>
            <a:r>
              <a:rPr lang="en-US" sz="2000" dirty="0"/>
              <a:t>Despite its strengths, one drawback of fMRI is its limited temporal resolution. To address this limitation and gain a more comprehensive understanding of functional activity, we plan to incorporate EEG analysis into the Personalized Brain model alongside the combination of MR images.</a:t>
            </a:r>
          </a:p>
          <a:p>
            <a:r>
              <a:rPr lang="en-US" sz="2000" dirty="0"/>
              <a:t>The next step in our research involves collecting EEG data concurrently with fMRI scans. This approach allows us to explore the potential correlation between EEG and fMRI signals, providing valuable insights into the relationship between electrical brain activity and hemodynamic responses.</a:t>
            </a:r>
          </a:p>
        </p:txBody>
      </p:sp>
      <p:sp>
        <p:nvSpPr>
          <p:cNvPr id="5" name="Footer Placeholder 4">
            <a:extLst>
              <a:ext uri="{FF2B5EF4-FFF2-40B4-BE49-F238E27FC236}">
                <a16:creationId xmlns:a16="http://schemas.microsoft.com/office/drawing/2014/main" id="{1D710985-17AD-4970-CA62-C0810058718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209637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0D713CD-940A-852B-CC2F-0EDFBE37DE22}"/>
              </a:ext>
            </a:extLst>
          </p:cNvPr>
          <p:cNvSpPr>
            <a:spLocks noGrp="1"/>
          </p:cNvSpPr>
          <p:nvPr>
            <p:ph type="title"/>
          </p:nvPr>
        </p:nvSpPr>
        <p:spPr>
          <a:xfrm>
            <a:off x="838200" y="838199"/>
            <a:ext cx="4191000" cy="5338763"/>
          </a:xfrm>
        </p:spPr>
        <p:txBody>
          <a:bodyPr>
            <a:normAutofit/>
          </a:bodyPr>
          <a:lstStyle/>
          <a:p>
            <a:r>
              <a:rPr lang="en-US" dirty="0"/>
              <a:t>Future Direction: Task Scenarios</a:t>
            </a:r>
          </a:p>
        </p:txBody>
      </p:sp>
      <p:sp>
        <p:nvSpPr>
          <p:cNvPr id="3" name="Content Placeholder 2">
            <a:extLst>
              <a:ext uri="{FF2B5EF4-FFF2-40B4-BE49-F238E27FC236}">
                <a16:creationId xmlns:a16="http://schemas.microsoft.com/office/drawing/2014/main" id="{D62196BF-DD42-1CC9-9DD1-8E6C6FEAFF35}"/>
              </a:ext>
            </a:extLst>
          </p:cNvPr>
          <p:cNvSpPr>
            <a:spLocks noGrp="1"/>
          </p:cNvSpPr>
          <p:nvPr>
            <p:ph idx="1"/>
          </p:nvPr>
        </p:nvSpPr>
        <p:spPr>
          <a:xfrm>
            <a:off x="5302332" y="838199"/>
            <a:ext cx="6051468" cy="5338763"/>
          </a:xfrm>
        </p:spPr>
        <p:txBody>
          <a:bodyPr anchor="ctr">
            <a:normAutofit/>
          </a:bodyPr>
          <a:lstStyle/>
          <a:p>
            <a:r>
              <a:rPr lang="en-US" sz="2000" dirty="0"/>
              <a:t>Resting-state fMRI (</a:t>
            </a:r>
            <a:r>
              <a:rPr lang="en-US" sz="2000" dirty="0" err="1"/>
              <a:t>rs</a:t>
            </a:r>
            <a:r>
              <a:rPr lang="en-US" sz="2000" dirty="0"/>
              <a:t>-fMRI) is a widely adopted method for studying the functional activity of the brain. One advantage of </a:t>
            </a:r>
            <a:r>
              <a:rPr lang="en-US" sz="2000" dirty="0" err="1"/>
              <a:t>rs</a:t>
            </a:r>
            <a:r>
              <a:rPr lang="en-US" sz="2000" dirty="0"/>
              <a:t>-fMRI is its ability to minimize uncertainties associated with patient movement compared to task-based fMRI. </a:t>
            </a:r>
          </a:p>
          <a:p>
            <a:r>
              <a:rPr lang="en-US" sz="2000" dirty="0"/>
              <a:t>In </a:t>
            </a:r>
            <a:r>
              <a:rPr lang="en-US" sz="2000" dirty="0" err="1"/>
              <a:t>rs</a:t>
            </a:r>
            <a:r>
              <a:rPr lang="en-US" sz="2000" dirty="0"/>
              <a:t>-fMRI, the focus is primarily on measuring the default mode network (DMN) of the brain, which provides valuable insights into the overall brain status and intrinsic functional connectivity.</a:t>
            </a:r>
          </a:p>
          <a:p>
            <a:r>
              <a:rPr lang="en-US" sz="2000" dirty="0"/>
              <a:t>As part of our future direction, we aim to design task scenarios specifically tailored for EEG and subsequently fMRI. These task scenarios will target functional activity in networks beyond the DMN. The tasks will be carefully designed to be easily understandable for subjects of varying backgrounds while minimizing movements to maintain data quality.</a:t>
            </a:r>
          </a:p>
        </p:txBody>
      </p:sp>
      <p:sp>
        <p:nvSpPr>
          <p:cNvPr id="5" name="Footer Placeholder 4">
            <a:extLst>
              <a:ext uri="{FF2B5EF4-FFF2-40B4-BE49-F238E27FC236}">
                <a16:creationId xmlns:a16="http://schemas.microsoft.com/office/drawing/2014/main" id="{64787E75-C8A4-7EB0-64A1-7121489ACA9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415598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29D68D-821D-064D-5C15-F6C860F6FD6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References</a:t>
            </a:r>
          </a:p>
        </p:txBody>
      </p:sp>
      <p:sp>
        <p:nvSpPr>
          <p:cNvPr id="3" name="Content Placeholder 2">
            <a:extLst>
              <a:ext uri="{FF2B5EF4-FFF2-40B4-BE49-F238E27FC236}">
                <a16:creationId xmlns:a16="http://schemas.microsoft.com/office/drawing/2014/main" id="{3591E2EE-C46D-1A35-97B3-907596E27DE9}"/>
              </a:ext>
            </a:extLst>
          </p:cNvPr>
          <p:cNvSpPr>
            <a:spLocks noGrp="1"/>
          </p:cNvSpPr>
          <p:nvPr>
            <p:ph idx="1"/>
          </p:nvPr>
        </p:nvSpPr>
        <p:spPr>
          <a:xfrm>
            <a:off x="1957987" y="2431765"/>
            <a:ext cx="8276026" cy="3320031"/>
          </a:xfrm>
        </p:spPr>
        <p:txBody>
          <a:bodyPr anchor="ctr">
            <a:normAutofit/>
          </a:bodyPr>
          <a:lstStyle/>
          <a:p>
            <a:r>
              <a:rPr lang="en-US" sz="1900">
                <a:solidFill>
                  <a:schemeClr val="tx1">
                    <a:lumMod val="85000"/>
                    <a:lumOff val="15000"/>
                  </a:schemeClr>
                </a:solidFill>
              </a:rPr>
              <a:t>Ramezanian-Panahi, M., Abrevaya, G., Gagnon-Audet, J. C., Voleti, V., Rish, I., &amp; Dumas, G. (2022). Generative models of brain dynamics. Frontiers in Artificial Intelligence, 147.</a:t>
            </a:r>
          </a:p>
          <a:p>
            <a:r>
              <a:rPr lang="en-US" sz="1900">
                <a:solidFill>
                  <a:schemeClr val="tx1">
                    <a:lumMod val="85000"/>
                    <a:lumOff val="15000"/>
                  </a:schemeClr>
                </a:solidFill>
              </a:rPr>
              <a:t>Hojjati, S.H., Ebrahimzadeh, A. and Babajani-Feremi, A., 2019. Identification of the early stage of Alzheimer's disease using structural MRI and resting-state fMRI. Frontiers in neurology, 10, p.904.</a:t>
            </a:r>
          </a:p>
          <a:p>
            <a:r>
              <a:rPr lang="en-US" sz="1900">
                <a:solidFill>
                  <a:schemeClr val="tx1">
                    <a:lumMod val="85000"/>
                    <a:lumOff val="15000"/>
                  </a:schemeClr>
                </a:solidFill>
              </a:rPr>
              <a:t>Ibrahim, B., Suppiah, S., Ibrahim, N., Mohamad, M., Hassan, H.A., Nasser, N.S. and Saripan, M.I., 2021. Diagnostic power of resting‐state fMRI for detection of network connectivity in Alzheimer's disease and mild cognitive impairment: A systematic review. Human Brain Mapping, 42(9), pp.2941-2968.</a:t>
            </a:r>
          </a:p>
          <a:p>
            <a:endParaRPr lang="en-US" sz="1900">
              <a:solidFill>
                <a:schemeClr val="tx1">
                  <a:lumMod val="85000"/>
                  <a:lumOff val="15000"/>
                </a:schemeClr>
              </a:solidFill>
            </a:endParaRP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6F0F861-A495-5151-D65C-81CD28732C0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t>Thrita Technologies Inc. </a:t>
            </a:r>
          </a:p>
        </p:txBody>
      </p:sp>
    </p:spTree>
    <p:extLst>
      <p:ext uri="{BB962C8B-B14F-4D97-AF65-F5344CB8AC3E}">
        <p14:creationId xmlns:p14="http://schemas.microsoft.com/office/powerpoint/2010/main" val="289222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B0065-0799-7782-340B-86B2D3116989}"/>
              </a:ext>
            </a:extLst>
          </p:cNvPr>
          <p:cNvSpPr>
            <a:spLocks noGrp="1"/>
          </p:cNvSpPr>
          <p:nvPr>
            <p:ph idx="1"/>
          </p:nvPr>
        </p:nvSpPr>
        <p:spPr/>
        <p:txBody>
          <a:bodyPr>
            <a:normAutofit/>
          </a:bodyPr>
          <a:lstStyle/>
          <a:p>
            <a:pPr marL="0" indent="0" algn="ctr">
              <a:buNone/>
            </a:pPr>
            <a:endParaRPr lang="en-US" sz="4800" b="1" dirty="0">
              <a:latin typeface="Arima Koshi ExtraBold" pitchFamily="2" charset="77"/>
              <a:cs typeface="Arima Koshi ExtraBold" pitchFamily="2" charset="77"/>
            </a:endParaRPr>
          </a:p>
          <a:p>
            <a:pPr marL="0" indent="0" algn="ctr">
              <a:buNone/>
            </a:pPr>
            <a:r>
              <a:rPr lang="en-US" sz="8000" b="1" dirty="0">
                <a:latin typeface="Arima Koshi ExtraBold" pitchFamily="2" charset="77"/>
                <a:cs typeface="Arima Koshi ExtraBold" pitchFamily="2" charset="77"/>
              </a:rPr>
              <a:t>Thank You</a:t>
            </a:r>
          </a:p>
        </p:txBody>
      </p:sp>
      <p:sp>
        <p:nvSpPr>
          <p:cNvPr id="5" name="Footer Placeholder 4">
            <a:extLst>
              <a:ext uri="{FF2B5EF4-FFF2-40B4-BE49-F238E27FC236}">
                <a16:creationId xmlns:a16="http://schemas.microsoft.com/office/drawing/2014/main" id="{DBDFAEDE-C7C8-D392-8DD3-DC0C557307DE}"/>
              </a:ext>
            </a:extLst>
          </p:cNvPr>
          <p:cNvSpPr>
            <a:spLocks noGrp="1"/>
          </p:cNvSpPr>
          <p:nvPr>
            <p:ph type="ftr" sz="quarter" idx="11"/>
          </p:nvPr>
        </p:nvSpPr>
        <p:spPr/>
        <p:txBody>
          <a:bodyPr/>
          <a:lstStyle/>
          <a:p>
            <a:r>
              <a:rPr lang="en-US"/>
              <a:t>Thrita Technologies Inc. </a:t>
            </a:r>
          </a:p>
        </p:txBody>
      </p:sp>
    </p:spTree>
    <p:extLst>
      <p:ext uri="{BB962C8B-B14F-4D97-AF65-F5344CB8AC3E}">
        <p14:creationId xmlns:p14="http://schemas.microsoft.com/office/powerpoint/2010/main" val="185932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7EE42-B78E-D90D-60B1-073D6CE39F69}"/>
              </a:ext>
            </a:extLst>
          </p:cNvPr>
          <p:cNvSpPr>
            <a:spLocks noGrp="1"/>
          </p:cNvSpPr>
          <p:nvPr>
            <p:ph type="title"/>
          </p:nvPr>
        </p:nvSpPr>
        <p:spPr>
          <a:xfrm>
            <a:off x="838201" y="365125"/>
            <a:ext cx="5251316" cy="1807305"/>
          </a:xfrm>
        </p:spPr>
        <p:txBody>
          <a:bodyPr>
            <a:normAutofit/>
          </a:bodyPr>
          <a:lstStyle/>
          <a:p>
            <a:r>
              <a:rPr lang="en-US"/>
              <a:t>A Personalized Model</a:t>
            </a:r>
            <a:endParaRPr lang="en-US" dirty="0"/>
          </a:p>
        </p:txBody>
      </p:sp>
      <p:sp>
        <p:nvSpPr>
          <p:cNvPr id="3" name="Content Placeholder 2">
            <a:extLst>
              <a:ext uri="{FF2B5EF4-FFF2-40B4-BE49-F238E27FC236}">
                <a16:creationId xmlns:a16="http://schemas.microsoft.com/office/drawing/2014/main" id="{B5932788-E580-A74B-F9E4-DA142E887FA7}"/>
              </a:ext>
            </a:extLst>
          </p:cNvPr>
          <p:cNvSpPr>
            <a:spLocks noGrp="1"/>
          </p:cNvSpPr>
          <p:nvPr>
            <p:ph idx="1"/>
          </p:nvPr>
        </p:nvSpPr>
        <p:spPr>
          <a:xfrm>
            <a:off x="838200" y="2333297"/>
            <a:ext cx="4619621" cy="3843666"/>
          </a:xfrm>
        </p:spPr>
        <p:txBody>
          <a:bodyPr>
            <a:normAutofit/>
          </a:bodyPr>
          <a:lstStyle/>
          <a:p>
            <a:pPr marL="0" indent="0">
              <a:buNone/>
            </a:pPr>
            <a:r>
              <a:rPr lang="en-US" sz="1400"/>
              <a:t>Obtaining a personalized model presents two significant challenges:</a:t>
            </a:r>
          </a:p>
          <a:p>
            <a:r>
              <a:rPr lang="en-US" sz="1400"/>
              <a:t>Limitations of brain imaging techniques: Current imaging techniques fall short in capturing the micro-scale details of the brain, both structurally and functionally. The resolution and precision required to accurately model individualized brain characteristics are not yet achievable with existing technology.</a:t>
            </a:r>
          </a:p>
          <a:p>
            <a:r>
              <a:rPr lang="en-CA" sz="1400" b="0" i="0" u="none" strike="noStrike">
                <a:effectLst/>
                <a:latin typeface="Söhne"/>
              </a:rPr>
              <a:t>Computational limitations of computer hardware: Building a model that encompasses the entire structure of the brain and effectively imitates its functional activities is hindered by the current limitations of computer hardware. The computational power required for such a comprehensive model is beyond the capabilities of existing systems.</a:t>
            </a:r>
          </a:p>
          <a:p>
            <a:endParaRPr lang="en-US" sz="1400"/>
          </a:p>
          <a:p>
            <a:pPr marL="457200" lvl="1" indent="0">
              <a:buNone/>
            </a:pPr>
            <a:endParaRPr lang="en-US" sz="1400"/>
          </a:p>
        </p:txBody>
      </p:sp>
      <p:pic>
        <p:nvPicPr>
          <p:cNvPr id="16" name="Picture 6" descr="Abstract picture of the brain made up of patterns">
            <a:extLst>
              <a:ext uri="{FF2B5EF4-FFF2-40B4-BE49-F238E27FC236}">
                <a16:creationId xmlns:a16="http://schemas.microsoft.com/office/drawing/2014/main" id="{225189F5-B2C7-591B-60F6-5722B38743B9}"/>
              </a:ext>
            </a:extLst>
          </p:cNvPr>
          <p:cNvPicPr>
            <a:picLocks noChangeAspect="1"/>
          </p:cNvPicPr>
          <p:nvPr/>
        </p:nvPicPr>
        <p:blipFill rotWithShape="1">
          <a:blip r:embed="rId2"/>
          <a:srcRect l="16857" r="1489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9D5433E4-D936-770E-BCD8-E2B259CC5B3E}"/>
              </a:ext>
            </a:extLst>
          </p:cNvPr>
          <p:cNvSpPr>
            <a:spLocks noGrp="1"/>
          </p:cNvSpPr>
          <p:nvPr>
            <p:ph type="ftr" sz="quarter" idx="11"/>
          </p:nvPr>
        </p:nvSpPr>
        <p:spPr>
          <a:xfrm>
            <a:off x="3505200" y="6356350"/>
            <a:ext cx="3429000" cy="365125"/>
          </a:xfrm>
        </p:spPr>
        <p:txBody>
          <a:bodyPr>
            <a:normAutofit/>
          </a:bodyPr>
          <a:lstStyle/>
          <a:p>
            <a:pPr algn="l">
              <a:spcAft>
                <a:spcPts val="600"/>
              </a:spcAft>
            </a:pPr>
            <a:r>
              <a:rPr lang="en-US"/>
              <a:t>Thrita Technologies Inc. </a:t>
            </a:r>
          </a:p>
        </p:txBody>
      </p:sp>
    </p:spTree>
    <p:extLst>
      <p:ext uri="{BB962C8B-B14F-4D97-AF65-F5344CB8AC3E}">
        <p14:creationId xmlns:p14="http://schemas.microsoft.com/office/powerpoint/2010/main" val="77913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6863D74-92A0-CAA9-FBEA-16628514FE56}"/>
              </a:ext>
            </a:extLst>
          </p:cNvPr>
          <p:cNvSpPr>
            <a:spLocks noGrp="1"/>
          </p:cNvSpPr>
          <p:nvPr>
            <p:ph type="title"/>
          </p:nvPr>
        </p:nvSpPr>
        <p:spPr>
          <a:xfrm>
            <a:off x="838200" y="713312"/>
            <a:ext cx="4038600" cy="5431376"/>
          </a:xfrm>
        </p:spPr>
        <p:txBody>
          <a:bodyPr>
            <a:normAutofit/>
          </a:bodyPr>
          <a:lstStyle/>
          <a:p>
            <a:r>
              <a:rPr lang="en-US" dirty="0" err="1"/>
              <a:t>Thrita’s</a:t>
            </a:r>
            <a:r>
              <a:rPr lang="en-US" dirty="0"/>
              <a:t> Goal</a:t>
            </a:r>
          </a:p>
        </p:txBody>
      </p:sp>
      <p:sp>
        <p:nvSpPr>
          <p:cNvPr id="3" name="Content Placeholder 2">
            <a:extLst>
              <a:ext uri="{FF2B5EF4-FFF2-40B4-BE49-F238E27FC236}">
                <a16:creationId xmlns:a16="http://schemas.microsoft.com/office/drawing/2014/main" id="{5AF536AC-EABD-D955-BF1C-8690847930B9}"/>
              </a:ext>
            </a:extLst>
          </p:cNvPr>
          <p:cNvSpPr>
            <a:spLocks noGrp="1"/>
          </p:cNvSpPr>
          <p:nvPr>
            <p:ph idx="1"/>
          </p:nvPr>
        </p:nvSpPr>
        <p:spPr>
          <a:xfrm>
            <a:off x="6095999" y="713313"/>
            <a:ext cx="5257801" cy="5431376"/>
          </a:xfrm>
        </p:spPr>
        <p:txBody>
          <a:bodyPr anchor="ctr">
            <a:normAutofit/>
          </a:bodyPr>
          <a:lstStyle/>
          <a:p>
            <a:r>
              <a:rPr lang="en-US" sz="2000" dirty="0" err="1"/>
              <a:t>Thrita</a:t>
            </a:r>
            <a:r>
              <a:rPr lang="en-US" sz="2000" dirty="0"/>
              <a:t> is dedicated to utilizing the capabilities of current medical equipment and computer hardware to develop a brain model that closely mirrors the real structure and function of the brain. The primary objective is to enhance our understanding of the complexities of the brain and provide physicians with a valuable tool for improved diagnosis and treatment strategies.</a:t>
            </a:r>
          </a:p>
          <a:p>
            <a:r>
              <a:rPr lang="en-US" sz="2000" dirty="0"/>
              <a:t>This ambitious goal is pursued through a commitment to ongoing advancements in medical equipment and computer hardware. By capitalizing on progress in these areas, </a:t>
            </a:r>
            <a:r>
              <a:rPr lang="en-US" sz="2000" dirty="0" err="1"/>
              <a:t>Thrita</a:t>
            </a:r>
            <a:r>
              <a:rPr lang="en-US" sz="2000" dirty="0"/>
              <a:t> aims to continuously refine the brain model, striving for greater precision and accuracy over time. The ultimate aim is to empower physicians with a reliable and effective resource that aids in enhancing patient care.</a:t>
            </a:r>
          </a:p>
        </p:txBody>
      </p:sp>
      <p:sp>
        <p:nvSpPr>
          <p:cNvPr id="5" name="Footer Placeholder 4">
            <a:extLst>
              <a:ext uri="{FF2B5EF4-FFF2-40B4-BE49-F238E27FC236}">
                <a16:creationId xmlns:a16="http://schemas.microsoft.com/office/drawing/2014/main" id="{D302EC5E-9D65-FF0F-C95C-877F83AE4F1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362468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Molecules">
            <a:extLst>
              <a:ext uri="{FF2B5EF4-FFF2-40B4-BE49-F238E27FC236}">
                <a16:creationId xmlns:a16="http://schemas.microsoft.com/office/drawing/2014/main" id="{7E9BEFFF-834B-A85E-5686-47BA9C55FB07}"/>
              </a:ext>
            </a:extLst>
          </p:cNvPr>
          <p:cNvPicPr>
            <a:picLocks noChangeAspect="1"/>
          </p:cNvPicPr>
          <p:nvPr/>
        </p:nvPicPr>
        <p:blipFill rotWithShape="1">
          <a:blip r:embed="rId2"/>
          <a:srcRect l="34903" r="17836"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5A980-6C0C-B878-99B3-BAB2C7FEAA58}"/>
              </a:ext>
            </a:extLst>
          </p:cNvPr>
          <p:cNvSpPr>
            <a:spLocks noGrp="1"/>
          </p:cNvSpPr>
          <p:nvPr>
            <p:ph type="title"/>
          </p:nvPr>
        </p:nvSpPr>
        <p:spPr>
          <a:xfrm>
            <a:off x="5827048" y="407987"/>
            <a:ext cx="5721484" cy="1325563"/>
          </a:xfrm>
        </p:spPr>
        <p:txBody>
          <a:bodyPr>
            <a:normAutofit/>
          </a:bodyPr>
          <a:lstStyle/>
          <a:p>
            <a:r>
              <a:rPr lang="en-US" dirty="0"/>
              <a:t>Micro-Scale Modeling</a:t>
            </a:r>
          </a:p>
        </p:txBody>
      </p:sp>
      <p:sp>
        <p:nvSpPr>
          <p:cNvPr id="3" name="Content Placeholder 2">
            <a:extLst>
              <a:ext uri="{FF2B5EF4-FFF2-40B4-BE49-F238E27FC236}">
                <a16:creationId xmlns:a16="http://schemas.microsoft.com/office/drawing/2014/main" id="{46973B1C-8A5D-8539-CC2D-5A72FBAD6A12}"/>
              </a:ext>
            </a:extLst>
          </p:cNvPr>
          <p:cNvSpPr>
            <a:spLocks noGrp="1"/>
          </p:cNvSpPr>
          <p:nvPr>
            <p:ph idx="1"/>
          </p:nvPr>
        </p:nvSpPr>
        <p:spPr>
          <a:xfrm>
            <a:off x="5827048" y="1868487"/>
            <a:ext cx="5721484" cy="4351338"/>
          </a:xfrm>
        </p:spPr>
        <p:txBody>
          <a:bodyPr>
            <a:normAutofit/>
          </a:bodyPr>
          <a:lstStyle/>
          <a:p>
            <a:r>
              <a:rPr lang="en-US" sz="2400"/>
              <a:t>At the micro-scale level, Thrita employs neurobiology principles to model the membrane potential of neurons, incorporating second-order dynamics.</a:t>
            </a:r>
          </a:p>
          <a:p>
            <a:r>
              <a:rPr lang="en-US" sz="2400"/>
              <a:t>To enhance accuracy, we have expanded upon the traditional Leaky Integrate-and-Fire model. Our updated model takes into account the nonlinearity of the membrane potential when approaching the threshold, while ensuring computational efficiency for execution on computer systems.</a:t>
            </a:r>
          </a:p>
          <a:p>
            <a:endParaRPr lang="en-US" sz="2400"/>
          </a:p>
        </p:txBody>
      </p:sp>
      <p:sp>
        <p:nvSpPr>
          <p:cNvPr id="5" name="Footer Placeholder 4">
            <a:extLst>
              <a:ext uri="{FF2B5EF4-FFF2-40B4-BE49-F238E27FC236}">
                <a16:creationId xmlns:a16="http://schemas.microsoft.com/office/drawing/2014/main" id="{FC1D8291-67AA-FFE9-CB26-9E6D9844589A}"/>
              </a:ext>
            </a:extLst>
          </p:cNvPr>
          <p:cNvSpPr>
            <a:spLocks noGrp="1"/>
          </p:cNvSpPr>
          <p:nvPr>
            <p:ph type="ftr" sz="quarter" idx="11"/>
          </p:nvPr>
        </p:nvSpPr>
        <p:spPr>
          <a:xfrm>
            <a:off x="5827047" y="6356350"/>
            <a:ext cx="3944913" cy="365125"/>
          </a:xfrm>
        </p:spPr>
        <p:txBody>
          <a:bodyPr>
            <a:normAutofit/>
          </a:bodyPr>
          <a:lstStyle/>
          <a:p>
            <a:pPr algn="l">
              <a:spcAft>
                <a:spcPts val="600"/>
              </a:spcAft>
            </a:pPr>
            <a:r>
              <a:rPr lang="en-US"/>
              <a:t>Thrita Technologies Inc. </a:t>
            </a:r>
          </a:p>
        </p:txBody>
      </p:sp>
    </p:spTree>
    <p:extLst>
      <p:ext uri="{BB962C8B-B14F-4D97-AF65-F5344CB8AC3E}">
        <p14:creationId xmlns:p14="http://schemas.microsoft.com/office/powerpoint/2010/main" val="130210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Metallic spheres connected in mesh">
            <a:extLst>
              <a:ext uri="{FF2B5EF4-FFF2-40B4-BE49-F238E27FC236}">
                <a16:creationId xmlns:a16="http://schemas.microsoft.com/office/drawing/2014/main" id="{25018785-A2DC-87B3-6633-316D2E24CA8C}"/>
              </a:ext>
            </a:extLst>
          </p:cNvPr>
          <p:cNvPicPr>
            <a:picLocks noChangeAspect="1"/>
          </p:cNvPicPr>
          <p:nvPr/>
        </p:nvPicPr>
        <p:blipFill rotWithShape="1">
          <a:blip r:embed="rId2"/>
          <a:srcRect l="25144" r="27595"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BFE88A-4D60-623D-524D-F9B7CCF9A2D4}"/>
              </a:ext>
            </a:extLst>
          </p:cNvPr>
          <p:cNvSpPr>
            <a:spLocks noGrp="1"/>
          </p:cNvSpPr>
          <p:nvPr>
            <p:ph type="title"/>
          </p:nvPr>
        </p:nvSpPr>
        <p:spPr>
          <a:xfrm>
            <a:off x="5827048" y="407987"/>
            <a:ext cx="5721484" cy="1325563"/>
          </a:xfrm>
        </p:spPr>
        <p:txBody>
          <a:bodyPr>
            <a:normAutofit/>
          </a:bodyPr>
          <a:lstStyle/>
          <a:p>
            <a:r>
              <a:rPr lang="en-US" dirty="0"/>
              <a:t>Macro-Scale Modeling</a:t>
            </a:r>
          </a:p>
        </p:txBody>
      </p:sp>
      <p:sp>
        <p:nvSpPr>
          <p:cNvPr id="3" name="Content Placeholder 2">
            <a:extLst>
              <a:ext uri="{FF2B5EF4-FFF2-40B4-BE49-F238E27FC236}">
                <a16:creationId xmlns:a16="http://schemas.microsoft.com/office/drawing/2014/main" id="{7A157703-9892-7328-B801-C5B65F2CF24C}"/>
              </a:ext>
            </a:extLst>
          </p:cNvPr>
          <p:cNvSpPr>
            <a:spLocks noGrp="1"/>
          </p:cNvSpPr>
          <p:nvPr>
            <p:ph idx="1"/>
          </p:nvPr>
        </p:nvSpPr>
        <p:spPr>
          <a:xfrm>
            <a:off x="5827048" y="1868487"/>
            <a:ext cx="5721484" cy="4351338"/>
          </a:xfrm>
        </p:spPr>
        <p:txBody>
          <a:bodyPr>
            <a:normAutofit/>
          </a:bodyPr>
          <a:lstStyle/>
          <a:p>
            <a:r>
              <a:rPr lang="en-US" dirty="0"/>
              <a:t>In order to capture the large-scale network of the brain, we utilize graph theory as a powerful tool for defining and analyzing networks.</a:t>
            </a:r>
          </a:p>
          <a:p>
            <a:r>
              <a:rPr lang="en-US" dirty="0"/>
              <a:t>Graph theory enables us to model plasticity, accounting for possible future development, by incorporating dynamical equations into the edges of the network.</a:t>
            </a:r>
          </a:p>
          <a:p>
            <a:pPr marL="0" indent="0">
              <a:buNone/>
            </a:pPr>
            <a:endParaRPr lang="en-US" dirty="0"/>
          </a:p>
        </p:txBody>
      </p:sp>
      <p:sp>
        <p:nvSpPr>
          <p:cNvPr id="5" name="Footer Placeholder 4">
            <a:extLst>
              <a:ext uri="{FF2B5EF4-FFF2-40B4-BE49-F238E27FC236}">
                <a16:creationId xmlns:a16="http://schemas.microsoft.com/office/drawing/2014/main" id="{ABC0B78F-5BC6-E6CC-9499-1C48744C4166}"/>
              </a:ext>
            </a:extLst>
          </p:cNvPr>
          <p:cNvSpPr>
            <a:spLocks noGrp="1"/>
          </p:cNvSpPr>
          <p:nvPr>
            <p:ph type="ftr" sz="quarter" idx="11"/>
          </p:nvPr>
        </p:nvSpPr>
        <p:spPr>
          <a:xfrm>
            <a:off x="5827047" y="6356350"/>
            <a:ext cx="3944913" cy="365125"/>
          </a:xfrm>
        </p:spPr>
        <p:txBody>
          <a:bodyPr>
            <a:normAutofit/>
          </a:bodyPr>
          <a:lstStyle/>
          <a:p>
            <a:pPr algn="l">
              <a:spcAft>
                <a:spcPts val="600"/>
              </a:spcAft>
            </a:pPr>
            <a:r>
              <a:rPr lang="en-US"/>
              <a:t>Thrita Technologies Inc. </a:t>
            </a:r>
          </a:p>
        </p:txBody>
      </p:sp>
    </p:spTree>
    <p:extLst>
      <p:ext uri="{BB962C8B-B14F-4D97-AF65-F5344CB8AC3E}">
        <p14:creationId xmlns:p14="http://schemas.microsoft.com/office/powerpoint/2010/main" val="255497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bstract background of mesh on pink">
            <a:extLst>
              <a:ext uri="{FF2B5EF4-FFF2-40B4-BE49-F238E27FC236}">
                <a16:creationId xmlns:a16="http://schemas.microsoft.com/office/drawing/2014/main" id="{636DA839-474D-397A-F5D0-CDE5F71EA61B}"/>
              </a:ext>
            </a:extLst>
          </p:cNvPr>
          <p:cNvPicPr>
            <a:picLocks noChangeAspect="1"/>
          </p:cNvPicPr>
          <p:nvPr/>
        </p:nvPicPr>
        <p:blipFill rotWithShape="1">
          <a:blip r:embed="rId2"/>
          <a:srcRect l="32705" r="20034"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BFE88A-4D60-623D-524D-F9B7CCF9A2D4}"/>
              </a:ext>
            </a:extLst>
          </p:cNvPr>
          <p:cNvSpPr>
            <a:spLocks noGrp="1"/>
          </p:cNvSpPr>
          <p:nvPr>
            <p:ph type="title"/>
          </p:nvPr>
        </p:nvSpPr>
        <p:spPr>
          <a:xfrm>
            <a:off x="5827048" y="407987"/>
            <a:ext cx="5721484" cy="1325563"/>
          </a:xfrm>
        </p:spPr>
        <p:txBody>
          <a:bodyPr>
            <a:normAutofit/>
          </a:bodyPr>
          <a:lstStyle/>
          <a:p>
            <a:r>
              <a:rPr lang="en-US" dirty="0"/>
              <a:t>Macro-Scale Modeling</a:t>
            </a:r>
          </a:p>
        </p:txBody>
      </p:sp>
      <p:sp>
        <p:nvSpPr>
          <p:cNvPr id="3" name="Content Placeholder 2">
            <a:extLst>
              <a:ext uri="{FF2B5EF4-FFF2-40B4-BE49-F238E27FC236}">
                <a16:creationId xmlns:a16="http://schemas.microsoft.com/office/drawing/2014/main" id="{7A157703-9892-7328-B801-C5B65F2CF24C}"/>
              </a:ext>
            </a:extLst>
          </p:cNvPr>
          <p:cNvSpPr>
            <a:spLocks noGrp="1"/>
          </p:cNvSpPr>
          <p:nvPr>
            <p:ph idx="1"/>
          </p:nvPr>
        </p:nvSpPr>
        <p:spPr>
          <a:xfrm>
            <a:off x="5827048" y="1868487"/>
            <a:ext cx="5721484" cy="4351338"/>
          </a:xfrm>
        </p:spPr>
        <p:txBody>
          <a:bodyPr>
            <a:normAutofit/>
          </a:bodyPr>
          <a:lstStyle/>
          <a:p>
            <a:pPr marL="0" indent="0">
              <a:buNone/>
            </a:pPr>
            <a:r>
              <a:rPr lang="en-US" sz="2200"/>
              <a:t>When defining the network connectivity, we first establish anatomical connections:</a:t>
            </a:r>
          </a:p>
          <a:p>
            <a:pPr marL="514350" indent="-514350">
              <a:buFont typeface="+mj-lt"/>
              <a:buAutoNum type="arabicPeriod"/>
            </a:pPr>
            <a:r>
              <a:rPr lang="en-CA" sz="2200" b="0" i="0" u="none" strike="noStrike">
                <a:effectLst/>
                <a:latin typeface="Söhne"/>
              </a:rPr>
              <a:t>Each neuron is assumed to have an anatomical connection with its immediate neighbors.</a:t>
            </a:r>
            <a:endParaRPr lang="en-US" sz="2200" b="0" i="0" u="none" strike="noStrike">
              <a:effectLst/>
              <a:latin typeface="Söhne"/>
            </a:endParaRPr>
          </a:p>
          <a:p>
            <a:pPr marL="514350" indent="-514350">
              <a:buFont typeface="+mj-lt"/>
              <a:buAutoNum type="arabicPeriod"/>
            </a:pPr>
            <a:r>
              <a:rPr lang="en-CA" sz="2200" b="0" i="0" u="none" strike="noStrike">
                <a:effectLst/>
                <a:latin typeface="Söhne"/>
              </a:rPr>
              <a:t>For long-range connectivity, we employ Diffusion Tensor Imaging (DTI), a technique that is currently undergoing development. However, it is worth noting that the utilization of DTI presents challenges, particularly in areas like the corpus callosum, where incorrect tracts may arise.</a:t>
            </a:r>
          </a:p>
          <a:p>
            <a:pPr marL="0" indent="0">
              <a:buNone/>
            </a:pPr>
            <a:endParaRPr lang="en-CA" sz="2200" b="0" i="0" u="none" strike="noStrike">
              <a:effectLst/>
              <a:latin typeface="Söhne"/>
            </a:endParaRPr>
          </a:p>
        </p:txBody>
      </p:sp>
      <p:sp>
        <p:nvSpPr>
          <p:cNvPr id="5" name="Footer Placeholder 4">
            <a:extLst>
              <a:ext uri="{FF2B5EF4-FFF2-40B4-BE49-F238E27FC236}">
                <a16:creationId xmlns:a16="http://schemas.microsoft.com/office/drawing/2014/main" id="{243426A9-B1E0-7176-2489-0C65F13CBF0B}"/>
              </a:ext>
            </a:extLst>
          </p:cNvPr>
          <p:cNvSpPr>
            <a:spLocks noGrp="1"/>
          </p:cNvSpPr>
          <p:nvPr>
            <p:ph type="ftr" sz="quarter" idx="11"/>
          </p:nvPr>
        </p:nvSpPr>
        <p:spPr>
          <a:xfrm>
            <a:off x="5827047" y="6356350"/>
            <a:ext cx="3944913" cy="365125"/>
          </a:xfrm>
        </p:spPr>
        <p:txBody>
          <a:bodyPr>
            <a:normAutofit/>
          </a:bodyPr>
          <a:lstStyle/>
          <a:p>
            <a:pPr algn="l">
              <a:spcAft>
                <a:spcPts val="600"/>
              </a:spcAft>
            </a:pPr>
            <a:r>
              <a:rPr lang="en-US"/>
              <a:t>Thrita Technologies Inc. </a:t>
            </a:r>
          </a:p>
        </p:txBody>
      </p:sp>
    </p:spTree>
    <p:extLst>
      <p:ext uri="{BB962C8B-B14F-4D97-AF65-F5344CB8AC3E}">
        <p14:creationId xmlns:p14="http://schemas.microsoft.com/office/powerpoint/2010/main" val="59851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B3FD-9766-C48A-B724-B082E8D8F556}"/>
              </a:ext>
            </a:extLst>
          </p:cNvPr>
          <p:cNvSpPr>
            <a:spLocks noGrp="1"/>
          </p:cNvSpPr>
          <p:nvPr>
            <p:ph type="title"/>
          </p:nvPr>
        </p:nvSpPr>
        <p:spPr/>
        <p:txBody>
          <a:bodyPr/>
          <a:lstStyle/>
          <a:p>
            <a:pPr algn="ctr"/>
            <a:r>
              <a:rPr lang="en-US" dirty="0"/>
              <a:t>Macro-Scale: Structure</a:t>
            </a:r>
          </a:p>
        </p:txBody>
      </p:sp>
      <p:graphicFrame>
        <p:nvGraphicFramePr>
          <p:cNvPr id="4" name="Table 4">
            <a:extLst>
              <a:ext uri="{FF2B5EF4-FFF2-40B4-BE49-F238E27FC236}">
                <a16:creationId xmlns:a16="http://schemas.microsoft.com/office/drawing/2014/main" id="{75B94BE7-D581-AEC8-9979-6D1D1FCE1926}"/>
              </a:ext>
            </a:extLst>
          </p:cNvPr>
          <p:cNvGraphicFramePr>
            <a:graphicFrameLocks noGrp="1"/>
          </p:cNvGraphicFramePr>
          <p:nvPr>
            <p:ph idx="1"/>
            <p:extLst>
              <p:ext uri="{D42A27DB-BD31-4B8C-83A1-F6EECF244321}">
                <p14:modId xmlns:p14="http://schemas.microsoft.com/office/powerpoint/2010/main" val="2513265849"/>
              </p:ext>
            </p:extLst>
          </p:nvPr>
        </p:nvGraphicFramePr>
        <p:xfrm>
          <a:off x="838200" y="1825624"/>
          <a:ext cx="10515600" cy="5577840"/>
        </p:xfrm>
        <a:graphic>
          <a:graphicData uri="http://schemas.openxmlformats.org/drawingml/2006/table">
            <a:tbl>
              <a:tblPr bandRow="1"/>
              <a:tblGrid>
                <a:gridCol w="5257800">
                  <a:extLst>
                    <a:ext uri="{9D8B030D-6E8A-4147-A177-3AD203B41FA5}">
                      <a16:colId xmlns:a16="http://schemas.microsoft.com/office/drawing/2014/main" val="687544738"/>
                    </a:ext>
                  </a:extLst>
                </a:gridCol>
                <a:gridCol w="5257800">
                  <a:extLst>
                    <a:ext uri="{9D8B030D-6E8A-4147-A177-3AD203B41FA5}">
                      <a16:colId xmlns:a16="http://schemas.microsoft.com/office/drawing/2014/main" val="1947245424"/>
                    </a:ext>
                  </a:extLst>
                </a:gridCol>
              </a:tblGrid>
              <a:tr h="435275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To ensure a realistic representation, the neurons in the macro-scale model are positioned within a 3D space based on the T1 weighted image. This approach aims to closely mimic the spatial arrangement of neurons in the actual brain.</a:t>
                      </a:r>
                    </a:p>
                    <a:p>
                      <a:endParaRPr lang="en-US" dirty="0"/>
                    </a:p>
                    <a:p>
                      <a:endParaRPr lang="en-US" dirty="0"/>
                    </a:p>
                    <a:p>
                      <a:endParaRPr lang="en-US" dirty="0"/>
                    </a:p>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For establishing long-range anatomical connectivity, the ongoing development of Diffusion Tensor Imaging (DTI) is utilized. DTI enables the visualization and mapping of white matter tracts, allowing for the incorporation of long-range connections within the brain model.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0055614"/>
                  </a:ext>
                </a:extLst>
              </a:tr>
            </a:tbl>
          </a:graphicData>
        </a:graphic>
      </p:graphicFrame>
      <p:pic>
        <p:nvPicPr>
          <p:cNvPr id="8" name="Picture 7" descr="A close-up of a brain&#10;&#10;Description automatically generated with medium confidence">
            <a:extLst>
              <a:ext uri="{FF2B5EF4-FFF2-40B4-BE49-F238E27FC236}">
                <a16:creationId xmlns:a16="http://schemas.microsoft.com/office/drawing/2014/main" id="{4E687EBC-D172-724D-674C-ED4ABBE038A8}"/>
              </a:ext>
            </a:extLst>
          </p:cNvPr>
          <p:cNvPicPr>
            <a:picLocks noChangeAspect="1"/>
          </p:cNvPicPr>
          <p:nvPr/>
        </p:nvPicPr>
        <p:blipFill>
          <a:blip r:embed="rId2"/>
          <a:stretch>
            <a:fillRect/>
          </a:stretch>
        </p:blipFill>
        <p:spPr>
          <a:xfrm>
            <a:off x="1600921" y="1690688"/>
            <a:ext cx="3479042" cy="3059583"/>
          </a:xfrm>
          <a:prstGeom prst="rect">
            <a:avLst/>
          </a:prstGeom>
        </p:spPr>
      </p:pic>
      <p:pic>
        <p:nvPicPr>
          <p:cNvPr id="11" name="Picture 10" descr="A picture containing art, colorfulness, fractal art, graphics&#10;&#10;Description automatically generated">
            <a:extLst>
              <a:ext uri="{FF2B5EF4-FFF2-40B4-BE49-F238E27FC236}">
                <a16:creationId xmlns:a16="http://schemas.microsoft.com/office/drawing/2014/main" id="{0083FEB2-C367-1538-37EE-A79EE071173A}"/>
              </a:ext>
            </a:extLst>
          </p:cNvPr>
          <p:cNvPicPr>
            <a:picLocks noChangeAspect="1"/>
          </p:cNvPicPr>
          <p:nvPr/>
        </p:nvPicPr>
        <p:blipFill>
          <a:blip r:embed="rId3"/>
          <a:stretch>
            <a:fillRect/>
          </a:stretch>
        </p:blipFill>
        <p:spPr>
          <a:xfrm>
            <a:off x="7112037" y="1690688"/>
            <a:ext cx="3479042" cy="3057612"/>
          </a:xfrm>
          <a:prstGeom prst="rect">
            <a:avLst/>
          </a:prstGeom>
        </p:spPr>
      </p:pic>
      <p:sp>
        <p:nvSpPr>
          <p:cNvPr id="13" name="Footer Placeholder 12">
            <a:extLst>
              <a:ext uri="{FF2B5EF4-FFF2-40B4-BE49-F238E27FC236}">
                <a16:creationId xmlns:a16="http://schemas.microsoft.com/office/drawing/2014/main" id="{C2273439-0593-1675-DBC6-06A11DAF9DB1}"/>
              </a:ext>
            </a:extLst>
          </p:cNvPr>
          <p:cNvSpPr>
            <a:spLocks noGrp="1"/>
          </p:cNvSpPr>
          <p:nvPr>
            <p:ph type="ftr" sz="quarter" idx="11"/>
          </p:nvPr>
        </p:nvSpPr>
        <p:spPr/>
        <p:txBody>
          <a:bodyPr/>
          <a:lstStyle/>
          <a:p>
            <a:r>
              <a:rPr lang="en-US"/>
              <a:t>Thrita Technologies Inc. </a:t>
            </a:r>
          </a:p>
        </p:txBody>
      </p:sp>
    </p:spTree>
    <p:extLst>
      <p:ext uri="{BB962C8B-B14F-4D97-AF65-F5344CB8AC3E}">
        <p14:creationId xmlns:p14="http://schemas.microsoft.com/office/powerpoint/2010/main" val="36792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77C16-0CF0-01A5-7E83-BC39F44957B0}"/>
              </a:ext>
            </a:extLst>
          </p:cNvPr>
          <p:cNvSpPr>
            <a:spLocks noGrp="1"/>
          </p:cNvSpPr>
          <p:nvPr>
            <p:ph type="title"/>
          </p:nvPr>
        </p:nvSpPr>
        <p:spPr>
          <a:xfrm>
            <a:off x="572493" y="238539"/>
            <a:ext cx="11018520" cy="1434415"/>
          </a:xfrm>
        </p:spPr>
        <p:txBody>
          <a:bodyPr anchor="b">
            <a:normAutofit/>
          </a:bodyPr>
          <a:lstStyle/>
          <a:p>
            <a:r>
              <a:rPr lang="en-US" sz="5400"/>
              <a:t>Macro-Scale: Functional Connectivity</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C04F4A7-D7C7-A49C-DF4A-E33F343F7A90}"/>
              </a:ext>
            </a:extLst>
          </p:cNvPr>
          <p:cNvSpPr>
            <a:spLocks noGrp="1"/>
          </p:cNvSpPr>
          <p:nvPr>
            <p:ph idx="1"/>
          </p:nvPr>
        </p:nvSpPr>
        <p:spPr>
          <a:xfrm>
            <a:off x="572493" y="2071316"/>
            <a:ext cx="6713552" cy="4119172"/>
          </a:xfrm>
        </p:spPr>
        <p:txBody>
          <a:bodyPr anchor="t">
            <a:normAutofit/>
          </a:bodyPr>
          <a:lstStyle/>
          <a:p>
            <a:r>
              <a:rPr lang="en-US" sz="2200"/>
              <a:t>To complement the anatomical connectivity established in the previous step, Thrita incorporates functional connectivity analysis using functional Magnetic Resonance Imaging (fMRI).</a:t>
            </a:r>
          </a:p>
          <a:p>
            <a:r>
              <a:rPr lang="en-US" sz="2200"/>
              <a:t>By integrating the information from anatomical connectivity and functional connectivity obtained through fMRI, Thrita strives to create a macro-scale brain model that not only reflects the structural aspects but also captures the dynamic functional interactions within the brain. This comprehensive approach provides a deeper understanding of the brain's functional connectivity patterns.</a:t>
            </a:r>
            <a:endParaRPr lang="en-US" sz="2200" dirty="0"/>
          </a:p>
        </p:txBody>
      </p:sp>
      <p:pic>
        <p:nvPicPr>
          <p:cNvPr id="5" name="Content Placeholder 4" descr="A picture containing brain, art&#10;&#10;Description automatically generated">
            <a:extLst>
              <a:ext uri="{FF2B5EF4-FFF2-40B4-BE49-F238E27FC236}">
                <a16:creationId xmlns:a16="http://schemas.microsoft.com/office/drawing/2014/main" id="{759F971D-71EE-C232-082E-C5A6A640E385}"/>
              </a:ext>
            </a:extLst>
          </p:cNvPr>
          <p:cNvPicPr>
            <a:picLocks noChangeAspect="1"/>
          </p:cNvPicPr>
          <p:nvPr/>
        </p:nvPicPr>
        <p:blipFill rotWithShape="1">
          <a:blip r:embed="rId2"/>
          <a:srcRect l="16859" r="19645" b="-1"/>
          <a:stretch/>
        </p:blipFill>
        <p:spPr>
          <a:xfrm>
            <a:off x="7675658" y="2093976"/>
            <a:ext cx="3941064" cy="4096512"/>
          </a:xfrm>
          <a:prstGeom prst="rect">
            <a:avLst/>
          </a:prstGeom>
        </p:spPr>
      </p:pic>
      <p:sp>
        <p:nvSpPr>
          <p:cNvPr id="7" name="Footer Placeholder 6">
            <a:extLst>
              <a:ext uri="{FF2B5EF4-FFF2-40B4-BE49-F238E27FC236}">
                <a16:creationId xmlns:a16="http://schemas.microsoft.com/office/drawing/2014/main" id="{2C566BC9-B792-AF02-314A-214515FF81E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Thrita Technologies Inc. </a:t>
            </a:r>
          </a:p>
        </p:txBody>
      </p:sp>
    </p:spTree>
    <p:extLst>
      <p:ext uri="{BB962C8B-B14F-4D97-AF65-F5344CB8AC3E}">
        <p14:creationId xmlns:p14="http://schemas.microsoft.com/office/powerpoint/2010/main" val="1749710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2033</Words>
  <Application>Microsoft Macintosh PowerPoint</Application>
  <PresentationFormat>Widescreen</PresentationFormat>
  <Paragraphs>118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Arima Koshi ExtraBold</vt:lpstr>
      <vt:lpstr>Bodoni MT</vt:lpstr>
      <vt:lpstr>Calibri</vt:lpstr>
      <vt:lpstr>Calibri Light</vt:lpstr>
      <vt:lpstr>Söhne</vt:lpstr>
      <vt:lpstr>Office Theme</vt:lpstr>
      <vt:lpstr>The Personalized Brain</vt:lpstr>
      <vt:lpstr>Why do we need a mathematical model?</vt:lpstr>
      <vt:lpstr>A Personalized Model</vt:lpstr>
      <vt:lpstr>Thrita’s Goal</vt:lpstr>
      <vt:lpstr>Micro-Scale Modeling</vt:lpstr>
      <vt:lpstr>Macro-Scale Modeling</vt:lpstr>
      <vt:lpstr>Macro-Scale Modeling</vt:lpstr>
      <vt:lpstr>Macro-Scale: Structure</vt:lpstr>
      <vt:lpstr>Macro-Scale: Functional Connectivity</vt:lpstr>
      <vt:lpstr>Model Characteristics</vt:lpstr>
      <vt:lpstr>Model Characteristics</vt:lpstr>
      <vt:lpstr>Analysis: In Vivo Stimulation</vt:lpstr>
      <vt:lpstr>Analysis: In Vivo Stimulation</vt:lpstr>
      <vt:lpstr>Analysis: Biomarker</vt:lpstr>
      <vt:lpstr>Biomarker: AD – Functional Synchronization</vt:lpstr>
      <vt:lpstr>Biomarker: MCI – Functional Synchronization</vt:lpstr>
      <vt:lpstr>Biomarker: NCS – Functional Synchronization</vt:lpstr>
      <vt:lpstr>Future Direction: Structure</vt:lpstr>
      <vt:lpstr>Future Direction: Connectivity</vt:lpstr>
      <vt:lpstr>Future Direction: Function</vt:lpstr>
      <vt:lpstr>Future Direction: Function-EEG</vt:lpstr>
      <vt:lpstr>Future Direction: Task Scenarios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Structure and functional Activities of the Brain</dc:title>
  <dc:creator>David Buzorgnia</dc:creator>
  <cp:lastModifiedBy>David Buzorgnia</cp:lastModifiedBy>
  <cp:revision>1</cp:revision>
  <dcterms:created xsi:type="dcterms:W3CDTF">2023-06-13T14:21:55Z</dcterms:created>
  <dcterms:modified xsi:type="dcterms:W3CDTF">2023-06-15T15:19:02Z</dcterms:modified>
</cp:coreProperties>
</file>